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264" r:id="rId2"/>
    <p:sldId id="271" r:id="rId3"/>
    <p:sldId id="325" r:id="rId4"/>
    <p:sldId id="321" r:id="rId5"/>
    <p:sldId id="322" r:id="rId6"/>
    <p:sldId id="326" r:id="rId7"/>
    <p:sldId id="327" r:id="rId8"/>
    <p:sldId id="300" r:id="rId9"/>
    <p:sldId id="306" r:id="rId10"/>
    <p:sldId id="329" r:id="rId11"/>
    <p:sldId id="335" r:id="rId12"/>
    <p:sldId id="341" r:id="rId13"/>
    <p:sldId id="337" r:id="rId14"/>
    <p:sldId id="338" r:id="rId15"/>
    <p:sldId id="342" r:id="rId16"/>
    <p:sldId id="336" r:id="rId17"/>
    <p:sldId id="343" r:id="rId18"/>
    <p:sldId id="333" r:id="rId19"/>
    <p:sldId id="346" r:id="rId20"/>
    <p:sldId id="347" r:id="rId21"/>
    <p:sldId id="348" r:id="rId22"/>
    <p:sldId id="334" r:id="rId23"/>
    <p:sldId id="344" r:id="rId24"/>
    <p:sldId id="345" r:id="rId25"/>
    <p:sldId id="352" r:id="rId26"/>
    <p:sldId id="353" r:id="rId27"/>
    <p:sldId id="340" r:id="rId28"/>
    <p:sldId id="354" r:id="rId29"/>
    <p:sldId id="349" r:id="rId30"/>
    <p:sldId id="330" r:id="rId31"/>
    <p:sldId id="331" r:id="rId32"/>
    <p:sldId id="332" r:id="rId33"/>
    <p:sldId id="350" r:id="rId34"/>
    <p:sldId id="351" r:id="rId35"/>
    <p:sldId id="312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63" d="100"/>
          <a:sy n="63" d="100"/>
        </p:scale>
        <p:origin x="1284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E306A3-8CAC-4547-99DF-E99E46EFCEB8}" type="doc">
      <dgm:prSet loTypeId="urn:microsoft.com/office/officeart/2005/8/layout/hierarchy2" loCatId="hierarchy" qsTypeId="urn:microsoft.com/office/officeart/2005/8/quickstyle/3d2#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A0CB53-D49A-4A43-81BF-8B60DFC2A7E2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2400" b="1" dirty="0" smtClean="0">
              <a:solidFill>
                <a:schemeClr val="bg1"/>
              </a:solidFill>
            </a:rPr>
            <a:t>КОМИССИЯ</a:t>
          </a:r>
          <a:endParaRPr lang="ru-RU" sz="2400" b="1" dirty="0">
            <a:solidFill>
              <a:schemeClr val="bg1"/>
            </a:solidFill>
          </a:endParaRPr>
        </a:p>
      </dgm:t>
    </dgm:pt>
    <dgm:pt modelId="{1DCF6024-F06A-453E-B8EA-AB9BC34728B4}" type="parTrans" cxnId="{11348B75-4563-4A5A-8467-A0A9D9D7704E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6B986914-E311-4FC3-8C71-D37EE50F2C2F}" type="sibTrans" cxnId="{11348B75-4563-4A5A-8467-A0A9D9D7704E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C7B70221-F3FA-4998-8FE8-2D685CFAB6A6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2200" b="1" dirty="0" smtClean="0">
              <a:solidFill>
                <a:schemeClr val="bg1"/>
              </a:solidFill>
            </a:rPr>
            <a:t>СУД</a:t>
          </a:r>
          <a:r>
            <a:rPr lang="ru-RU" sz="2200" b="1" baseline="0" dirty="0" smtClean="0">
              <a:solidFill>
                <a:schemeClr val="bg1"/>
              </a:solidFill>
            </a:rPr>
            <a:t> </a:t>
          </a:r>
        </a:p>
        <a:p>
          <a:pPr>
            <a:spcAft>
              <a:spcPts val="600"/>
            </a:spcAft>
          </a:pPr>
          <a:r>
            <a:rPr lang="ru-RU" sz="2200" b="1" baseline="0" dirty="0" smtClean="0">
              <a:solidFill>
                <a:srgbClr val="FF0000"/>
              </a:solidFill>
            </a:rPr>
            <a:t>общей юрисдикции</a:t>
          </a:r>
          <a:endParaRPr lang="ru-RU" sz="2200" b="1" dirty="0">
            <a:solidFill>
              <a:srgbClr val="FF0000"/>
            </a:solidFill>
          </a:endParaRPr>
        </a:p>
      </dgm:t>
    </dgm:pt>
    <dgm:pt modelId="{87F82763-4791-444D-A6CD-212A508A1AFD}" type="parTrans" cxnId="{702E2EFC-39A6-486B-B99F-0379EE8F8C71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245B6D67-60E6-4A60-AE98-EE08E476D1C6}" type="sibTrans" cxnId="{702E2EFC-39A6-486B-B99F-0379EE8F8C71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F4A4C94E-B991-4D19-9FD4-02A7B2945D9D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2400" b="1" dirty="0" smtClean="0">
              <a:solidFill>
                <a:schemeClr val="bg1"/>
              </a:solidFill>
            </a:rPr>
            <a:t>ОСПАРИВАНИЕ КС физ. лицами</a:t>
          </a:r>
          <a:endParaRPr lang="ru-RU" sz="2400" b="1" dirty="0">
            <a:solidFill>
              <a:schemeClr val="bg1"/>
            </a:solidFill>
          </a:endParaRPr>
        </a:p>
      </dgm:t>
    </dgm:pt>
    <dgm:pt modelId="{2C13B84D-0C8D-45BF-AF26-D869DAD7ECB3}" type="sibTrans" cxnId="{C55BA304-F8AF-46BB-B256-7C46661B3066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F2C678EC-214A-411D-88DC-B069B6618413}" type="parTrans" cxnId="{C55BA304-F8AF-46BB-B256-7C46661B3066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B89FEFF6-9470-40D3-97CB-458B3FA347CF}" type="pres">
      <dgm:prSet presAssocID="{6AE306A3-8CAC-4547-99DF-E99E46EFCEB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1BCECA-8481-41E0-9865-CCF60BE1067E}" type="pres">
      <dgm:prSet presAssocID="{F4A4C94E-B991-4D19-9FD4-02A7B2945D9D}" presName="root1" presStyleCnt="0"/>
      <dgm:spPr/>
    </dgm:pt>
    <dgm:pt modelId="{5CC4B964-0387-4B18-AB27-4F5EFF875367}" type="pres">
      <dgm:prSet presAssocID="{F4A4C94E-B991-4D19-9FD4-02A7B2945D9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F2B8C8-AEEE-43E3-A4A4-882C274FDD9D}" type="pres">
      <dgm:prSet presAssocID="{F4A4C94E-B991-4D19-9FD4-02A7B2945D9D}" presName="level2hierChild" presStyleCnt="0"/>
      <dgm:spPr/>
    </dgm:pt>
    <dgm:pt modelId="{E179BAAC-D134-4CCB-856B-243FEAA56869}" type="pres">
      <dgm:prSet presAssocID="{1DCF6024-F06A-453E-B8EA-AB9BC34728B4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F980A580-6CA3-4EEB-9B15-FCFF08B66CD4}" type="pres">
      <dgm:prSet presAssocID="{1DCF6024-F06A-453E-B8EA-AB9BC34728B4}" presName="connTx" presStyleLbl="parChTrans1D2" presStyleIdx="0" presStyleCnt="2"/>
      <dgm:spPr/>
      <dgm:t>
        <a:bodyPr/>
        <a:lstStyle/>
        <a:p>
          <a:endParaRPr lang="ru-RU"/>
        </a:p>
      </dgm:t>
    </dgm:pt>
    <dgm:pt modelId="{889BE87E-F6CF-436F-A47B-0FE22149B9A8}" type="pres">
      <dgm:prSet presAssocID="{90A0CB53-D49A-4A43-81BF-8B60DFC2A7E2}" presName="root2" presStyleCnt="0"/>
      <dgm:spPr/>
    </dgm:pt>
    <dgm:pt modelId="{6A5F4939-9FA6-46E6-BAFE-49E4FB925F9E}" type="pres">
      <dgm:prSet presAssocID="{90A0CB53-D49A-4A43-81BF-8B60DFC2A7E2}" presName="LevelTwoTextNode" presStyleLbl="node2" presStyleIdx="0" presStyleCnt="2" custScaleX="74728" custScaleY="70879" custLinFactNeighborX="-410" custLinFactNeighborY="-235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9D3A61-61BC-47C4-8818-A20467840B34}" type="pres">
      <dgm:prSet presAssocID="{90A0CB53-D49A-4A43-81BF-8B60DFC2A7E2}" presName="level3hierChild" presStyleCnt="0"/>
      <dgm:spPr/>
    </dgm:pt>
    <dgm:pt modelId="{A1F12E07-2F91-4D0B-85C7-733C66629440}" type="pres">
      <dgm:prSet presAssocID="{87F82763-4791-444D-A6CD-212A508A1AFD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572A92B8-F772-4BBC-818D-F29CCE980713}" type="pres">
      <dgm:prSet presAssocID="{87F82763-4791-444D-A6CD-212A508A1AFD}" presName="connTx" presStyleLbl="parChTrans1D2" presStyleIdx="1" presStyleCnt="2"/>
      <dgm:spPr/>
      <dgm:t>
        <a:bodyPr/>
        <a:lstStyle/>
        <a:p>
          <a:endParaRPr lang="ru-RU"/>
        </a:p>
      </dgm:t>
    </dgm:pt>
    <dgm:pt modelId="{2CA06108-A8EC-4138-AC53-8F2518B57B66}" type="pres">
      <dgm:prSet presAssocID="{C7B70221-F3FA-4998-8FE8-2D685CFAB6A6}" presName="root2" presStyleCnt="0"/>
      <dgm:spPr/>
    </dgm:pt>
    <dgm:pt modelId="{3F9F5007-0D82-4D70-A2A4-81536B1B0754}" type="pres">
      <dgm:prSet presAssocID="{C7B70221-F3FA-4998-8FE8-2D685CFAB6A6}" presName="LevelTwoTextNode" presStyleLbl="node2" presStyleIdx="1" presStyleCnt="2" custScaleX="74599" custScaleY="63722" custLinFactNeighborX="216" custLinFactNeighborY="162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ADACB6-D452-4E79-B2C4-6CC755D49B84}" type="pres">
      <dgm:prSet presAssocID="{C7B70221-F3FA-4998-8FE8-2D685CFAB6A6}" presName="level3hierChild" presStyleCnt="0"/>
      <dgm:spPr/>
    </dgm:pt>
  </dgm:ptLst>
  <dgm:cxnLst>
    <dgm:cxn modelId="{702E2EFC-39A6-486B-B99F-0379EE8F8C71}" srcId="{F4A4C94E-B991-4D19-9FD4-02A7B2945D9D}" destId="{C7B70221-F3FA-4998-8FE8-2D685CFAB6A6}" srcOrd="1" destOrd="0" parTransId="{87F82763-4791-444D-A6CD-212A508A1AFD}" sibTransId="{245B6D67-60E6-4A60-AE98-EE08E476D1C6}"/>
    <dgm:cxn modelId="{5894F965-89F0-4A5D-B4C6-0BC2751D2837}" type="presOf" srcId="{6AE306A3-8CAC-4547-99DF-E99E46EFCEB8}" destId="{B89FEFF6-9470-40D3-97CB-458B3FA347CF}" srcOrd="0" destOrd="0" presId="urn:microsoft.com/office/officeart/2005/8/layout/hierarchy2"/>
    <dgm:cxn modelId="{C55BA304-F8AF-46BB-B256-7C46661B3066}" srcId="{6AE306A3-8CAC-4547-99DF-E99E46EFCEB8}" destId="{F4A4C94E-B991-4D19-9FD4-02A7B2945D9D}" srcOrd="0" destOrd="0" parTransId="{F2C678EC-214A-411D-88DC-B069B6618413}" sibTransId="{2C13B84D-0C8D-45BF-AF26-D869DAD7ECB3}"/>
    <dgm:cxn modelId="{0EE31E36-52D7-4FF7-953C-6408FFF5C184}" type="presOf" srcId="{87F82763-4791-444D-A6CD-212A508A1AFD}" destId="{572A92B8-F772-4BBC-818D-F29CCE980713}" srcOrd="1" destOrd="0" presId="urn:microsoft.com/office/officeart/2005/8/layout/hierarchy2"/>
    <dgm:cxn modelId="{37A056F6-0139-459B-8745-CB50A856CB2A}" type="presOf" srcId="{1DCF6024-F06A-453E-B8EA-AB9BC34728B4}" destId="{E179BAAC-D134-4CCB-856B-243FEAA56869}" srcOrd="0" destOrd="0" presId="urn:microsoft.com/office/officeart/2005/8/layout/hierarchy2"/>
    <dgm:cxn modelId="{04AB00B5-32C3-437B-A8DF-CDE035D7BE43}" type="presOf" srcId="{C7B70221-F3FA-4998-8FE8-2D685CFAB6A6}" destId="{3F9F5007-0D82-4D70-A2A4-81536B1B0754}" srcOrd="0" destOrd="0" presId="urn:microsoft.com/office/officeart/2005/8/layout/hierarchy2"/>
    <dgm:cxn modelId="{F23AA51E-AAD6-4D91-8DCD-322A39E86705}" type="presOf" srcId="{1DCF6024-F06A-453E-B8EA-AB9BC34728B4}" destId="{F980A580-6CA3-4EEB-9B15-FCFF08B66CD4}" srcOrd="1" destOrd="0" presId="urn:microsoft.com/office/officeart/2005/8/layout/hierarchy2"/>
    <dgm:cxn modelId="{E7980572-BD59-4DBC-B393-92CD07F16286}" type="presOf" srcId="{F4A4C94E-B991-4D19-9FD4-02A7B2945D9D}" destId="{5CC4B964-0387-4B18-AB27-4F5EFF875367}" srcOrd="0" destOrd="0" presId="urn:microsoft.com/office/officeart/2005/8/layout/hierarchy2"/>
    <dgm:cxn modelId="{E5F7E0FA-A534-4EA7-9B49-B23064EF46A8}" type="presOf" srcId="{87F82763-4791-444D-A6CD-212A508A1AFD}" destId="{A1F12E07-2F91-4D0B-85C7-733C66629440}" srcOrd="0" destOrd="0" presId="urn:microsoft.com/office/officeart/2005/8/layout/hierarchy2"/>
    <dgm:cxn modelId="{0B08B341-1BD2-4610-8327-C16EE7FDC4D8}" type="presOf" srcId="{90A0CB53-D49A-4A43-81BF-8B60DFC2A7E2}" destId="{6A5F4939-9FA6-46E6-BAFE-49E4FB925F9E}" srcOrd="0" destOrd="0" presId="urn:microsoft.com/office/officeart/2005/8/layout/hierarchy2"/>
    <dgm:cxn modelId="{11348B75-4563-4A5A-8467-A0A9D9D7704E}" srcId="{F4A4C94E-B991-4D19-9FD4-02A7B2945D9D}" destId="{90A0CB53-D49A-4A43-81BF-8B60DFC2A7E2}" srcOrd="0" destOrd="0" parTransId="{1DCF6024-F06A-453E-B8EA-AB9BC34728B4}" sibTransId="{6B986914-E311-4FC3-8C71-D37EE50F2C2F}"/>
    <dgm:cxn modelId="{1EC7F950-116F-4FED-97AF-B02C33912E7D}" type="presParOf" srcId="{B89FEFF6-9470-40D3-97CB-458B3FA347CF}" destId="{5C1BCECA-8481-41E0-9865-CCF60BE1067E}" srcOrd="0" destOrd="0" presId="urn:microsoft.com/office/officeart/2005/8/layout/hierarchy2"/>
    <dgm:cxn modelId="{EAB47B33-B2F1-48EB-93D4-0795AFB92CA4}" type="presParOf" srcId="{5C1BCECA-8481-41E0-9865-CCF60BE1067E}" destId="{5CC4B964-0387-4B18-AB27-4F5EFF875367}" srcOrd="0" destOrd="0" presId="urn:microsoft.com/office/officeart/2005/8/layout/hierarchy2"/>
    <dgm:cxn modelId="{1CEA3D84-1B9C-415E-A4DD-8CBB7D11736F}" type="presParOf" srcId="{5C1BCECA-8481-41E0-9865-CCF60BE1067E}" destId="{A5F2B8C8-AEEE-43E3-A4A4-882C274FDD9D}" srcOrd="1" destOrd="0" presId="urn:microsoft.com/office/officeart/2005/8/layout/hierarchy2"/>
    <dgm:cxn modelId="{43F9F2C5-AE87-44D3-B448-718C97EFBC36}" type="presParOf" srcId="{A5F2B8C8-AEEE-43E3-A4A4-882C274FDD9D}" destId="{E179BAAC-D134-4CCB-856B-243FEAA56869}" srcOrd="0" destOrd="0" presId="urn:microsoft.com/office/officeart/2005/8/layout/hierarchy2"/>
    <dgm:cxn modelId="{92425C33-A164-4C4A-840F-77F77ADBDAE7}" type="presParOf" srcId="{E179BAAC-D134-4CCB-856B-243FEAA56869}" destId="{F980A580-6CA3-4EEB-9B15-FCFF08B66CD4}" srcOrd="0" destOrd="0" presId="urn:microsoft.com/office/officeart/2005/8/layout/hierarchy2"/>
    <dgm:cxn modelId="{92FCB6A5-7204-4ACC-A8BE-A72CFB7B5208}" type="presParOf" srcId="{A5F2B8C8-AEEE-43E3-A4A4-882C274FDD9D}" destId="{889BE87E-F6CF-436F-A47B-0FE22149B9A8}" srcOrd="1" destOrd="0" presId="urn:microsoft.com/office/officeart/2005/8/layout/hierarchy2"/>
    <dgm:cxn modelId="{1E4DD9B4-2973-4C08-AC5B-59D6FE2E04AE}" type="presParOf" srcId="{889BE87E-F6CF-436F-A47B-0FE22149B9A8}" destId="{6A5F4939-9FA6-46E6-BAFE-49E4FB925F9E}" srcOrd="0" destOrd="0" presId="urn:microsoft.com/office/officeart/2005/8/layout/hierarchy2"/>
    <dgm:cxn modelId="{EE02EC30-D6E2-4F3E-858B-9B8831C66B19}" type="presParOf" srcId="{889BE87E-F6CF-436F-A47B-0FE22149B9A8}" destId="{819D3A61-61BC-47C4-8818-A20467840B34}" srcOrd="1" destOrd="0" presId="urn:microsoft.com/office/officeart/2005/8/layout/hierarchy2"/>
    <dgm:cxn modelId="{54AF866E-B3C2-4D63-BAD4-5538965DAFB4}" type="presParOf" srcId="{A5F2B8C8-AEEE-43E3-A4A4-882C274FDD9D}" destId="{A1F12E07-2F91-4D0B-85C7-733C66629440}" srcOrd="2" destOrd="0" presId="urn:microsoft.com/office/officeart/2005/8/layout/hierarchy2"/>
    <dgm:cxn modelId="{E2808476-AB0C-4D35-AFDD-7AD1710E9EB1}" type="presParOf" srcId="{A1F12E07-2F91-4D0B-85C7-733C66629440}" destId="{572A92B8-F772-4BBC-818D-F29CCE980713}" srcOrd="0" destOrd="0" presId="urn:microsoft.com/office/officeart/2005/8/layout/hierarchy2"/>
    <dgm:cxn modelId="{D2757EC3-393E-4028-A6E9-0E26937CF5CE}" type="presParOf" srcId="{A5F2B8C8-AEEE-43E3-A4A4-882C274FDD9D}" destId="{2CA06108-A8EC-4138-AC53-8F2518B57B66}" srcOrd="3" destOrd="0" presId="urn:microsoft.com/office/officeart/2005/8/layout/hierarchy2"/>
    <dgm:cxn modelId="{BE62DB59-5271-4DA2-8574-884D4330BE3D}" type="presParOf" srcId="{2CA06108-A8EC-4138-AC53-8F2518B57B66}" destId="{3F9F5007-0D82-4D70-A2A4-81536B1B0754}" srcOrd="0" destOrd="0" presId="urn:microsoft.com/office/officeart/2005/8/layout/hierarchy2"/>
    <dgm:cxn modelId="{2DEF9BF8-34BA-4615-B674-C1D8C4F61206}" type="presParOf" srcId="{2CA06108-A8EC-4138-AC53-8F2518B57B66}" destId="{01ADACB6-D452-4E79-B2C4-6CC755D49B8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81A09B-1913-4364-8FB9-912913050B59}" type="doc">
      <dgm:prSet loTypeId="urn:microsoft.com/office/officeart/2005/8/layout/hierarchy4" loCatId="list" qsTypeId="urn:microsoft.com/office/officeart/2005/8/quickstyle/3d2#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E3A8EC-B3B4-4C29-83A1-B9990C450A43}">
      <dgm:prSet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СУД</a:t>
          </a:r>
        </a:p>
        <a:p>
          <a:r>
            <a:rPr lang="ru-RU" sz="2000" b="1" dirty="0" smtClean="0">
              <a:solidFill>
                <a:srgbClr val="FF0000"/>
              </a:solidFill>
            </a:rPr>
            <a:t>общей юрисдикции</a:t>
          </a:r>
          <a:endParaRPr lang="ru-RU" sz="2000" b="1" dirty="0">
            <a:solidFill>
              <a:srgbClr val="FF0000"/>
            </a:solidFill>
          </a:endParaRPr>
        </a:p>
      </dgm:t>
    </dgm:pt>
    <dgm:pt modelId="{437B1D57-F94A-4183-9317-9F102F8C9D8F}" type="sibTrans" cxnId="{D539B9C4-2F74-4E20-8CCF-E51E59203C3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BB59C5F-4839-4A8E-9F9D-3E08F2F904D9}" type="parTrans" cxnId="{D539B9C4-2F74-4E20-8CCF-E51E59203C3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BC3B2D5-662B-4CD9-ADE6-3E351F034BD6}">
      <dgm:prSet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КОМИССИЯ</a:t>
          </a:r>
          <a:endParaRPr lang="ru-RU" sz="2000" b="1" dirty="0">
            <a:solidFill>
              <a:schemeClr val="bg1"/>
            </a:solidFill>
          </a:endParaRPr>
        </a:p>
      </dgm:t>
    </dgm:pt>
    <dgm:pt modelId="{F7836A2A-2565-4557-B353-B3018ABB8767}" type="sibTrans" cxnId="{2FABB961-8C19-4FA3-9229-AA8C339EBDD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F5BDCAD-5C72-4C6E-8A44-EBA4D8246D8E}" type="parTrans" cxnId="{2FABB961-8C19-4FA3-9229-AA8C339EBDD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0AAB884-A8D3-480F-B61A-DF4A8159DF42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ОСПАРИВАНИЕ КС </a:t>
          </a:r>
        </a:p>
        <a:p>
          <a:r>
            <a:rPr lang="ru-RU" sz="1800" b="1" dirty="0" smtClean="0">
              <a:solidFill>
                <a:schemeClr val="bg1"/>
              </a:solidFill>
            </a:rPr>
            <a:t>ЮР. ЛИЦАМИ</a:t>
          </a:r>
          <a:endParaRPr lang="ru-RU" sz="1800" b="1" dirty="0">
            <a:solidFill>
              <a:schemeClr val="bg1"/>
            </a:solidFill>
          </a:endParaRPr>
        </a:p>
      </dgm:t>
    </dgm:pt>
    <dgm:pt modelId="{67162BB9-343C-485D-8E20-18980D1180D7}" type="sibTrans" cxnId="{5740F8BE-5835-4802-A93A-52637F7A9B3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69E807F-A7DB-4205-B5B7-864C6B61145A}" type="parTrans" cxnId="{5740F8BE-5835-4802-A93A-52637F7A9B3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A04C809-564C-468E-B7F6-21304373095A}" type="pres">
      <dgm:prSet presAssocID="{D281A09B-1913-4364-8FB9-912913050B5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D388C91-57EE-4DA7-BFFD-8B14716E2CE4}" type="pres">
      <dgm:prSet presAssocID="{90AAB884-A8D3-480F-B61A-DF4A8159DF42}" presName="vertOne" presStyleCnt="0"/>
      <dgm:spPr/>
    </dgm:pt>
    <dgm:pt modelId="{99C1C17C-D714-4AED-A305-233742B105BF}" type="pres">
      <dgm:prSet presAssocID="{90AAB884-A8D3-480F-B61A-DF4A8159DF42}" presName="txOne" presStyleLbl="node0" presStyleIdx="0" presStyleCnt="3" custScaleY="98112" custLinFactNeighborX="-2103" custLinFactNeighborY="9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52ABFC-CED3-41FD-86BC-512C408514FC}" type="pres">
      <dgm:prSet presAssocID="{90AAB884-A8D3-480F-B61A-DF4A8159DF42}" presName="horzOne" presStyleCnt="0"/>
      <dgm:spPr/>
    </dgm:pt>
    <dgm:pt modelId="{BA9548FE-9DEB-457F-8E07-AB7146692D98}" type="pres">
      <dgm:prSet presAssocID="{67162BB9-343C-485D-8E20-18980D1180D7}" presName="sibSpaceOne" presStyleCnt="0"/>
      <dgm:spPr/>
    </dgm:pt>
    <dgm:pt modelId="{0D2B9AE4-108B-4B85-B75B-7C4133FF518E}" type="pres">
      <dgm:prSet presAssocID="{DBC3B2D5-662B-4CD9-ADE6-3E351F034BD6}" presName="vertOne" presStyleCnt="0"/>
      <dgm:spPr/>
    </dgm:pt>
    <dgm:pt modelId="{7429365C-8E2D-453F-9985-3A7DEBEF5060}" type="pres">
      <dgm:prSet presAssocID="{DBC3B2D5-662B-4CD9-ADE6-3E351F034BD6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00755F-2B14-4F14-864A-95C07C488C28}" type="pres">
      <dgm:prSet presAssocID="{DBC3B2D5-662B-4CD9-ADE6-3E351F034BD6}" presName="horzOne" presStyleCnt="0"/>
      <dgm:spPr/>
    </dgm:pt>
    <dgm:pt modelId="{4C08E9CA-6AF2-48F7-BC80-7C21E67EBA25}" type="pres">
      <dgm:prSet presAssocID="{F7836A2A-2565-4557-B353-B3018ABB8767}" presName="sibSpaceOne" presStyleCnt="0"/>
      <dgm:spPr/>
    </dgm:pt>
    <dgm:pt modelId="{14315153-BF0C-49FD-A1A3-8A17C71BC4FD}" type="pres">
      <dgm:prSet presAssocID="{F5E3A8EC-B3B4-4C29-83A1-B9990C450A43}" presName="vertOne" presStyleCnt="0"/>
      <dgm:spPr/>
    </dgm:pt>
    <dgm:pt modelId="{75776AEF-250F-4BB7-AFBD-99BC6359FD56}" type="pres">
      <dgm:prSet presAssocID="{F5E3A8EC-B3B4-4C29-83A1-B9990C450A43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A4CAA6-3899-4AAB-9C56-086A5605ED9B}" type="pres">
      <dgm:prSet presAssocID="{F5E3A8EC-B3B4-4C29-83A1-B9990C450A43}" presName="horzOne" presStyleCnt="0"/>
      <dgm:spPr/>
    </dgm:pt>
  </dgm:ptLst>
  <dgm:cxnLst>
    <dgm:cxn modelId="{2FABB961-8C19-4FA3-9229-AA8C339EBDD9}" srcId="{D281A09B-1913-4364-8FB9-912913050B59}" destId="{DBC3B2D5-662B-4CD9-ADE6-3E351F034BD6}" srcOrd="1" destOrd="0" parTransId="{EF5BDCAD-5C72-4C6E-8A44-EBA4D8246D8E}" sibTransId="{F7836A2A-2565-4557-B353-B3018ABB8767}"/>
    <dgm:cxn modelId="{9E5EC95C-884A-4895-8A3F-55AE097FA8EF}" type="presOf" srcId="{90AAB884-A8D3-480F-B61A-DF4A8159DF42}" destId="{99C1C17C-D714-4AED-A305-233742B105BF}" srcOrd="0" destOrd="0" presId="urn:microsoft.com/office/officeart/2005/8/layout/hierarchy4"/>
    <dgm:cxn modelId="{3BC4F72E-7C2B-4B98-85F7-772D5E648862}" type="presOf" srcId="{D281A09B-1913-4364-8FB9-912913050B59}" destId="{1A04C809-564C-468E-B7F6-21304373095A}" srcOrd="0" destOrd="0" presId="urn:microsoft.com/office/officeart/2005/8/layout/hierarchy4"/>
    <dgm:cxn modelId="{29852EE2-3FB7-4CA0-AA47-8F276B8B61BF}" type="presOf" srcId="{F5E3A8EC-B3B4-4C29-83A1-B9990C450A43}" destId="{75776AEF-250F-4BB7-AFBD-99BC6359FD56}" srcOrd="0" destOrd="0" presId="urn:microsoft.com/office/officeart/2005/8/layout/hierarchy4"/>
    <dgm:cxn modelId="{D539B9C4-2F74-4E20-8CCF-E51E59203C3D}" srcId="{D281A09B-1913-4364-8FB9-912913050B59}" destId="{F5E3A8EC-B3B4-4C29-83A1-B9990C450A43}" srcOrd="2" destOrd="0" parTransId="{6BB59C5F-4839-4A8E-9F9D-3E08F2F904D9}" sibTransId="{437B1D57-F94A-4183-9317-9F102F8C9D8F}"/>
    <dgm:cxn modelId="{63877EE7-537C-4F5F-B47E-890BE5C438FB}" type="presOf" srcId="{DBC3B2D5-662B-4CD9-ADE6-3E351F034BD6}" destId="{7429365C-8E2D-453F-9985-3A7DEBEF5060}" srcOrd="0" destOrd="0" presId="urn:microsoft.com/office/officeart/2005/8/layout/hierarchy4"/>
    <dgm:cxn modelId="{5740F8BE-5835-4802-A93A-52637F7A9B3A}" srcId="{D281A09B-1913-4364-8FB9-912913050B59}" destId="{90AAB884-A8D3-480F-B61A-DF4A8159DF42}" srcOrd="0" destOrd="0" parTransId="{469E807F-A7DB-4205-B5B7-864C6B61145A}" sibTransId="{67162BB9-343C-485D-8E20-18980D1180D7}"/>
    <dgm:cxn modelId="{A5FF7B2C-4B06-4973-869E-531A22AD2AC6}" type="presParOf" srcId="{1A04C809-564C-468E-B7F6-21304373095A}" destId="{6D388C91-57EE-4DA7-BFFD-8B14716E2CE4}" srcOrd="0" destOrd="0" presId="urn:microsoft.com/office/officeart/2005/8/layout/hierarchy4"/>
    <dgm:cxn modelId="{87A05EAB-D4F0-4109-A48D-6CA997CB11C6}" type="presParOf" srcId="{6D388C91-57EE-4DA7-BFFD-8B14716E2CE4}" destId="{99C1C17C-D714-4AED-A305-233742B105BF}" srcOrd="0" destOrd="0" presId="urn:microsoft.com/office/officeart/2005/8/layout/hierarchy4"/>
    <dgm:cxn modelId="{096E26CA-3160-4129-91A5-CB7A43A35A5F}" type="presParOf" srcId="{6D388C91-57EE-4DA7-BFFD-8B14716E2CE4}" destId="{E952ABFC-CED3-41FD-86BC-512C408514FC}" srcOrd="1" destOrd="0" presId="urn:microsoft.com/office/officeart/2005/8/layout/hierarchy4"/>
    <dgm:cxn modelId="{3B26F2EC-465E-42F4-9C78-2FAF3E492E52}" type="presParOf" srcId="{1A04C809-564C-468E-B7F6-21304373095A}" destId="{BA9548FE-9DEB-457F-8E07-AB7146692D98}" srcOrd="1" destOrd="0" presId="urn:microsoft.com/office/officeart/2005/8/layout/hierarchy4"/>
    <dgm:cxn modelId="{DD54E9DB-0D0B-47A6-BA61-56952CA57931}" type="presParOf" srcId="{1A04C809-564C-468E-B7F6-21304373095A}" destId="{0D2B9AE4-108B-4B85-B75B-7C4133FF518E}" srcOrd="2" destOrd="0" presId="urn:microsoft.com/office/officeart/2005/8/layout/hierarchy4"/>
    <dgm:cxn modelId="{3E9646B3-095A-459E-9998-93BA7057232E}" type="presParOf" srcId="{0D2B9AE4-108B-4B85-B75B-7C4133FF518E}" destId="{7429365C-8E2D-453F-9985-3A7DEBEF5060}" srcOrd="0" destOrd="0" presId="urn:microsoft.com/office/officeart/2005/8/layout/hierarchy4"/>
    <dgm:cxn modelId="{4639EB6C-E9F8-48F1-AFFD-45B89AE06F73}" type="presParOf" srcId="{0D2B9AE4-108B-4B85-B75B-7C4133FF518E}" destId="{9A00755F-2B14-4F14-864A-95C07C488C28}" srcOrd="1" destOrd="0" presId="urn:microsoft.com/office/officeart/2005/8/layout/hierarchy4"/>
    <dgm:cxn modelId="{53C42976-D72C-4A57-B5B8-560164B58C21}" type="presParOf" srcId="{1A04C809-564C-468E-B7F6-21304373095A}" destId="{4C08E9CA-6AF2-48F7-BC80-7C21E67EBA25}" srcOrd="3" destOrd="0" presId="urn:microsoft.com/office/officeart/2005/8/layout/hierarchy4"/>
    <dgm:cxn modelId="{B4B80E9F-B16B-435C-8E78-A08F6F90664C}" type="presParOf" srcId="{1A04C809-564C-468E-B7F6-21304373095A}" destId="{14315153-BF0C-49FD-A1A3-8A17C71BC4FD}" srcOrd="4" destOrd="0" presId="urn:microsoft.com/office/officeart/2005/8/layout/hierarchy4"/>
    <dgm:cxn modelId="{3F245B04-0497-452C-BB2D-02CB917A43DC}" type="presParOf" srcId="{14315153-BF0C-49FD-A1A3-8A17C71BC4FD}" destId="{75776AEF-250F-4BB7-AFBD-99BC6359FD56}" srcOrd="0" destOrd="0" presId="urn:microsoft.com/office/officeart/2005/8/layout/hierarchy4"/>
    <dgm:cxn modelId="{6B9C8E09-7D08-428B-A334-9885D5B86401}" type="presParOf" srcId="{14315153-BF0C-49FD-A1A3-8A17C71BC4FD}" destId="{CCA4CAA6-3899-4AAB-9C56-086A5605ED9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E306A3-8CAC-4547-99DF-E99E46EFCEB8}" type="doc">
      <dgm:prSet loTypeId="urn:microsoft.com/office/officeart/2005/8/layout/hierarchy2" loCatId="hierarchy" qsTypeId="urn:microsoft.com/office/officeart/2005/8/quickstyle/3d2#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A0CB53-D49A-4A43-81BF-8B60DFC2A7E2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2400" b="1" dirty="0" smtClean="0">
              <a:solidFill>
                <a:schemeClr val="bg1"/>
              </a:solidFill>
            </a:rPr>
            <a:t>КОМИССИЯ</a:t>
          </a:r>
          <a:endParaRPr lang="ru-RU" sz="2400" b="1" dirty="0">
            <a:solidFill>
              <a:schemeClr val="bg1"/>
            </a:solidFill>
          </a:endParaRPr>
        </a:p>
      </dgm:t>
    </dgm:pt>
    <dgm:pt modelId="{1DCF6024-F06A-453E-B8EA-AB9BC34728B4}" type="parTrans" cxnId="{11348B75-4563-4A5A-8467-A0A9D9D7704E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6B986914-E311-4FC3-8C71-D37EE50F2C2F}" type="sibTrans" cxnId="{11348B75-4563-4A5A-8467-A0A9D9D7704E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C7B70221-F3FA-4998-8FE8-2D685CFAB6A6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2200" b="1" dirty="0" smtClean="0">
              <a:solidFill>
                <a:schemeClr val="bg1"/>
              </a:solidFill>
            </a:rPr>
            <a:t>СУД</a:t>
          </a:r>
          <a:r>
            <a:rPr lang="ru-RU" sz="2200" b="1" baseline="0" dirty="0" smtClean="0">
              <a:solidFill>
                <a:schemeClr val="bg1"/>
              </a:solidFill>
            </a:rPr>
            <a:t> </a:t>
          </a:r>
        </a:p>
        <a:p>
          <a:pPr>
            <a:spcAft>
              <a:spcPts val="600"/>
            </a:spcAft>
          </a:pPr>
          <a:r>
            <a:rPr lang="ru-RU" sz="2200" b="1" baseline="0" dirty="0" smtClean="0">
              <a:solidFill>
                <a:srgbClr val="FF0000"/>
              </a:solidFill>
            </a:rPr>
            <a:t>общей юрисдикции</a:t>
          </a:r>
          <a:endParaRPr lang="ru-RU" sz="2200" b="1" dirty="0">
            <a:solidFill>
              <a:srgbClr val="FF0000"/>
            </a:solidFill>
          </a:endParaRPr>
        </a:p>
      </dgm:t>
    </dgm:pt>
    <dgm:pt modelId="{87F82763-4791-444D-A6CD-212A508A1AFD}" type="parTrans" cxnId="{702E2EFC-39A6-486B-B99F-0379EE8F8C71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245B6D67-60E6-4A60-AE98-EE08E476D1C6}" type="sibTrans" cxnId="{702E2EFC-39A6-486B-B99F-0379EE8F8C71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F4A4C94E-B991-4D19-9FD4-02A7B2945D9D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2400" b="1" dirty="0" smtClean="0">
              <a:solidFill>
                <a:schemeClr val="bg1"/>
              </a:solidFill>
            </a:rPr>
            <a:t>ОСПАРИВАНИЕ КС юр. и физ. лицами</a:t>
          </a:r>
          <a:endParaRPr lang="ru-RU" sz="2400" b="1" dirty="0">
            <a:solidFill>
              <a:schemeClr val="bg1"/>
            </a:solidFill>
          </a:endParaRPr>
        </a:p>
      </dgm:t>
    </dgm:pt>
    <dgm:pt modelId="{2C13B84D-0C8D-45BF-AF26-D869DAD7ECB3}" type="sibTrans" cxnId="{C55BA304-F8AF-46BB-B256-7C46661B3066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F2C678EC-214A-411D-88DC-B069B6618413}" type="parTrans" cxnId="{C55BA304-F8AF-46BB-B256-7C46661B3066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B89FEFF6-9470-40D3-97CB-458B3FA347CF}" type="pres">
      <dgm:prSet presAssocID="{6AE306A3-8CAC-4547-99DF-E99E46EFCEB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1BCECA-8481-41E0-9865-CCF60BE1067E}" type="pres">
      <dgm:prSet presAssocID="{F4A4C94E-B991-4D19-9FD4-02A7B2945D9D}" presName="root1" presStyleCnt="0"/>
      <dgm:spPr/>
    </dgm:pt>
    <dgm:pt modelId="{5CC4B964-0387-4B18-AB27-4F5EFF875367}" type="pres">
      <dgm:prSet presAssocID="{F4A4C94E-B991-4D19-9FD4-02A7B2945D9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F2B8C8-AEEE-43E3-A4A4-882C274FDD9D}" type="pres">
      <dgm:prSet presAssocID="{F4A4C94E-B991-4D19-9FD4-02A7B2945D9D}" presName="level2hierChild" presStyleCnt="0"/>
      <dgm:spPr/>
    </dgm:pt>
    <dgm:pt modelId="{E179BAAC-D134-4CCB-856B-243FEAA56869}" type="pres">
      <dgm:prSet presAssocID="{1DCF6024-F06A-453E-B8EA-AB9BC34728B4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F980A580-6CA3-4EEB-9B15-FCFF08B66CD4}" type="pres">
      <dgm:prSet presAssocID="{1DCF6024-F06A-453E-B8EA-AB9BC34728B4}" presName="connTx" presStyleLbl="parChTrans1D2" presStyleIdx="0" presStyleCnt="2"/>
      <dgm:spPr/>
      <dgm:t>
        <a:bodyPr/>
        <a:lstStyle/>
        <a:p>
          <a:endParaRPr lang="ru-RU"/>
        </a:p>
      </dgm:t>
    </dgm:pt>
    <dgm:pt modelId="{889BE87E-F6CF-436F-A47B-0FE22149B9A8}" type="pres">
      <dgm:prSet presAssocID="{90A0CB53-D49A-4A43-81BF-8B60DFC2A7E2}" presName="root2" presStyleCnt="0"/>
      <dgm:spPr/>
    </dgm:pt>
    <dgm:pt modelId="{6A5F4939-9FA6-46E6-BAFE-49E4FB925F9E}" type="pres">
      <dgm:prSet presAssocID="{90A0CB53-D49A-4A43-81BF-8B60DFC2A7E2}" presName="LevelTwoTextNode" presStyleLbl="node2" presStyleIdx="0" presStyleCnt="2" custScaleX="74728" custScaleY="70879" custLinFactNeighborX="-410" custLinFactNeighborY="-235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9D3A61-61BC-47C4-8818-A20467840B34}" type="pres">
      <dgm:prSet presAssocID="{90A0CB53-D49A-4A43-81BF-8B60DFC2A7E2}" presName="level3hierChild" presStyleCnt="0"/>
      <dgm:spPr/>
    </dgm:pt>
    <dgm:pt modelId="{A1F12E07-2F91-4D0B-85C7-733C66629440}" type="pres">
      <dgm:prSet presAssocID="{87F82763-4791-444D-A6CD-212A508A1AFD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572A92B8-F772-4BBC-818D-F29CCE980713}" type="pres">
      <dgm:prSet presAssocID="{87F82763-4791-444D-A6CD-212A508A1AFD}" presName="connTx" presStyleLbl="parChTrans1D2" presStyleIdx="1" presStyleCnt="2"/>
      <dgm:spPr/>
      <dgm:t>
        <a:bodyPr/>
        <a:lstStyle/>
        <a:p>
          <a:endParaRPr lang="ru-RU"/>
        </a:p>
      </dgm:t>
    </dgm:pt>
    <dgm:pt modelId="{2CA06108-A8EC-4138-AC53-8F2518B57B66}" type="pres">
      <dgm:prSet presAssocID="{C7B70221-F3FA-4998-8FE8-2D685CFAB6A6}" presName="root2" presStyleCnt="0"/>
      <dgm:spPr/>
    </dgm:pt>
    <dgm:pt modelId="{3F9F5007-0D82-4D70-A2A4-81536B1B0754}" type="pres">
      <dgm:prSet presAssocID="{C7B70221-F3FA-4998-8FE8-2D685CFAB6A6}" presName="LevelTwoTextNode" presStyleLbl="node2" presStyleIdx="1" presStyleCnt="2" custScaleX="74599" custScaleY="63722" custLinFactNeighborX="216" custLinFactNeighborY="162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ADACB6-D452-4E79-B2C4-6CC755D49B84}" type="pres">
      <dgm:prSet presAssocID="{C7B70221-F3FA-4998-8FE8-2D685CFAB6A6}" presName="level3hierChild" presStyleCnt="0"/>
      <dgm:spPr/>
    </dgm:pt>
  </dgm:ptLst>
  <dgm:cxnLst>
    <dgm:cxn modelId="{702E2EFC-39A6-486B-B99F-0379EE8F8C71}" srcId="{F4A4C94E-B991-4D19-9FD4-02A7B2945D9D}" destId="{C7B70221-F3FA-4998-8FE8-2D685CFAB6A6}" srcOrd="1" destOrd="0" parTransId="{87F82763-4791-444D-A6CD-212A508A1AFD}" sibTransId="{245B6D67-60E6-4A60-AE98-EE08E476D1C6}"/>
    <dgm:cxn modelId="{5894F965-89F0-4A5D-B4C6-0BC2751D2837}" type="presOf" srcId="{6AE306A3-8CAC-4547-99DF-E99E46EFCEB8}" destId="{B89FEFF6-9470-40D3-97CB-458B3FA347CF}" srcOrd="0" destOrd="0" presId="urn:microsoft.com/office/officeart/2005/8/layout/hierarchy2"/>
    <dgm:cxn modelId="{C55BA304-F8AF-46BB-B256-7C46661B3066}" srcId="{6AE306A3-8CAC-4547-99DF-E99E46EFCEB8}" destId="{F4A4C94E-B991-4D19-9FD4-02A7B2945D9D}" srcOrd="0" destOrd="0" parTransId="{F2C678EC-214A-411D-88DC-B069B6618413}" sibTransId="{2C13B84D-0C8D-45BF-AF26-D869DAD7ECB3}"/>
    <dgm:cxn modelId="{0EE31E36-52D7-4FF7-953C-6408FFF5C184}" type="presOf" srcId="{87F82763-4791-444D-A6CD-212A508A1AFD}" destId="{572A92B8-F772-4BBC-818D-F29CCE980713}" srcOrd="1" destOrd="0" presId="urn:microsoft.com/office/officeart/2005/8/layout/hierarchy2"/>
    <dgm:cxn modelId="{37A056F6-0139-459B-8745-CB50A856CB2A}" type="presOf" srcId="{1DCF6024-F06A-453E-B8EA-AB9BC34728B4}" destId="{E179BAAC-D134-4CCB-856B-243FEAA56869}" srcOrd="0" destOrd="0" presId="urn:microsoft.com/office/officeart/2005/8/layout/hierarchy2"/>
    <dgm:cxn modelId="{04AB00B5-32C3-437B-A8DF-CDE035D7BE43}" type="presOf" srcId="{C7B70221-F3FA-4998-8FE8-2D685CFAB6A6}" destId="{3F9F5007-0D82-4D70-A2A4-81536B1B0754}" srcOrd="0" destOrd="0" presId="urn:microsoft.com/office/officeart/2005/8/layout/hierarchy2"/>
    <dgm:cxn modelId="{F23AA51E-AAD6-4D91-8DCD-322A39E86705}" type="presOf" srcId="{1DCF6024-F06A-453E-B8EA-AB9BC34728B4}" destId="{F980A580-6CA3-4EEB-9B15-FCFF08B66CD4}" srcOrd="1" destOrd="0" presId="urn:microsoft.com/office/officeart/2005/8/layout/hierarchy2"/>
    <dgm:cxn modelId="{E7980572-BD59-4DBC-B393-92CD07F16286}" type="presOf" srcId="{F4A4C94E-B991-4D19-9FD4-02A7B2945D9D}" destId="{5CC4B964-0387-4B18-AB27-4F5EFF875367}" srcOrd="0" destOrd="0" presId="urn:microsoft.com/office/officeart/2005/8/layout/hierarchy2"/>
    <dgm:cxn modelId="{E5F7E0FA-A534-4EA7-9B49-B23064EF46A8}" type="presOf" srcId="{87F82763-4791-444D-A6CD-212A508A1AFD}" destId="{A1F12E07-2F91-4D0B-85C7-733C66629440}" srcOrd="0" destOrd="0" presId="urn:microsoft.com/office/officeart/2005/8/layout/hierarchy2"/>
    <dgm:cxn modelId="{0B08B341-1BD2-4610-8327-C16EE7FDC4D8}" type="presOf" srcId="{90A0CB53-D49A-4A43-81BF-8B60DFC2A7E2}" destId="{6A5F4939-9FA6-46E6-BAFE-49E4FB925F9E}" srcOrd="0" destOrd="0" presId="urn:microsoft.com/office/officeart/2005/8/layout/hierarchy2"/>
    <dgm:cxn modelId="{11348B75-4563-4A5A-8467-A0A9D9D7704E}" srcId="{F4A4C94E-B991-4D19-9FD4-02A7B2945D9D}" destId="{90A0CB53-D49A-4A43-81BF-8B60DFC2A7E2}" srcOrd="0" destOrd="0" parTransId="{1DCF6024-F06A-453E-B8EA-AB9BC34728B4}" sibTransId="{6B986914-E311-4FC3-8C71-D37EE50F2C2F}"/>
    <dgm:cxn modelId="{1EC7F950-116F-4FED-97AF-B02C33912E7D}" type="presParOf" srcId="{B89FEFF6-9470-40D3-97CB-458B3FA347CF}" destId="{5C1BCECA-8481-41E0-9865-CCF60BE1067E}" srcOrd="0" destOrd="0" presId="urn:microsoft.com/office/officeart/2005/8/layout/hierarchy2"/>
    <dgm:cxn modelId="{EAB47B33-B2F1-48EB-93D4-0795AFB92CA4}" type="presParOf" srcId="{5C1BCECA-8481-41E0-9865-CCF60BE1067E}" destId="{5CC4B964-0387-4B18-AB27-4F5EFF875367}" srcOrd="0" destOrd="0" presId="urn:microsoft.com/office/officeart/2005/8/layout/hierarchy2"/>
    <dgm:cxn modelId="{1CEA3D84-1B9C-415E-A4DD-8CBB7D11736F}" type="presParOf" srcId="{5C1BCECA-8481-41E0-9865-CCF60BE1067E}" destId="{A5F2B8C8-AEEE-43E3-A4A4-882C274FDD9D}" srcOrd="1" destOrd="0" presId="urn:microsoft.com/office/officeart/2005/8/layout/hierarchy2"/>
    <dgm:cxn modelId="{43F9F2C5-AE87-44D3-B448-718C97EFBC36}" type="presParOf" srcId="{A5F2B8C8-AEEE-43E3-A4A4-882C274FDD9D}" destId="{E179BAAC-D134-4CCB-856B-243FEAA56869}" srcOrd="0" destOrd="0" presId="urn:microsoft.com/office/officeart/2005/8/layout/hierarchy2"/>
    <dgm:cxn modelId="{92425C33-A164-4C4A-840F-77F77ADBDAE7}" type="presParOf" srcId="{E179BAAC-D134-4CCB-856B-243FEAA56869}" destId="{F980A580-6CA3-4EEB-9B15-FCFF08B66CD4}" srcOrd="0" destOrd="0" presId="urn:microsoft.com/office/officeart/2005/8/layout/hierarchy2"/>
    <dgm:cxn modelId="{92FCB6A5-7204-4ACC-A8BE-A72CFB7B5208}" type="presParOf" srcId="{A5F2B8C8-AEEE-43E3-A4A4-882C274FDD9D}" destId="{889BE87E-F6CF-436F-A47B-0FE22149B9A8}" srcOrd="1" destOrd="0" presId="urn:microsoft.com/office/officeart/2005/8/layout/hierarchy2"/>
    <dgm:cxn modelId="{1E4DD9B4-2973-4C08-AC5B-59D6FE2E04AE}" type="presParOf" srcId="{889BE87E-F6CF-436F-A47B-0FE22149B9A8}" destId="{6A5F4939-9FA6-46E6-BAFE-49E4FB925F9E}" srcOrd="0" destOrd="0" presId="urn:microsoft.com/office/officeart/2005/8/layout/hierarchy2"/>
    <dgm:cxn modelId="{EE02EC30-D6E2-4F3E-858B-9B8831C66B19}" type="presParOf" srcId="{889BE87E-F6CF-436F-A47B-0FE22149B9A8}" destId="{819D3A61-61BC-47C4-8818-A20467840B34}" srcOrd="1" destOrd="0" presId="urn:microsoft.com/office/officeart/2005/8/layout/hierarchy2"/>
    <dgm:cxn modelId="{54AF866E-B3C2-4D63-BAD4-5538965DAFB4}" type="presParOf" srcId="{A5F2B8C8-AEEE-43E3-A4A4-882C274FDD9D}" destId="{A1F12E07-2F91-4D0B-85C7-733C66629440}" srcOrd="2" destOrd="0" presId="urn:microsoft.com/office/officeart/2005/8/layout/hierarchy2"/>
    <dgm:cxn modelId="{E2808476-AB0C-4D35-AFDD-7AD1710E9EB1}" type="presParOf" srcId="{A1F12E07-2F91-4D0B-85C7-733C66629440}" destId="{572A92B8-F772-4BBC-818D-F29CCE980713}" srcOrd="0" destOrd="0" presId="urn:microsoft.com/office/officeart/2005/8/layout/hierarchy2"/>
    <dgm:cxn modelId="{D2757EC3-393E-4028-A6E9-0E26937CF5CE}" type="presParOf" srcId="{A5F2B8C8-AEEE-43E3-A4A4-882C274FDD9D}" destId="{2CA06108-A8EC-4138-AC53-8F2518B57B66}" srcOrd="3" destOrd="0" presId="urn:microsoft.com/office/officeart/2005/8/layout/hierarchy2"/>
    <dgm:cxn modelId="{BE62DB59-5271-4DA2-8574-884D4330BE3D}" type="presParOf" srcId="{2CA06108-A8EC-4138-AC53-8F2518B57B66}" destId="{3F9F5007-0D82-4D70-A2A4-81536B1B0754}" srcOrd="0" destOrd="0" presId="urn:microsoft.com/office/officeart/2005/8/layout/hierarchy2"/>
    <dgm:cxn modelId="{2DEF9BF8-34BA-4615-B674-C1D8C4F61206}" type="presParOf" srcId="{2CA06108-A8EC-4138-AC53-8F2518B57B66}" destId="{01ADACB6-D452-4E79-B2C4-6CC755D49B8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81A09B-1913-4364-8FB9-912913050B59}" type="doc">
      <dgm:prSet loTypeId="urn:microsoft.com/office/officeart/2005/8/layout/hierarchy4" loCatId="list" qsTypeId="urn:microsoft.com/office/officeart/2005/8/quickstyle/3d2#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E3A8EC-B3B4-4C29-83A1-B9990C450A43}">
      <dgm:prSet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СУД</a:t>
          </a:r>
        </a:p>
        <a:p>
          <a:r>
            <a:rPr lang="ru-RU" sz="2000" b="1" dirty="0" smtClean="0">
              <a:solidFill>
                <a:schemeClr val="bg1">
                  <a:lumMod val="95000"/>
                </a:schemeClr>
              </a:solidFill>
            </a:rPr>
            <a:t>общей юрисдикции</a:t>
          </a:r>
          <a:endParaRPr lang="ru-RU" sz="2000" b="1" dirty="0">
            <a:solidFill>
              <a:schemeClr val="bg1">
                <a:lumMod val="95000"/>
              </a:schemeClr>
            </a:solidFill>
          </a:endParaRPr>
        </a:p>
      </dgm:t>
    </dgm:pt>
    <dgm:pt modelId="{437B1D57-F94A-4183-9317-9F102F8C9D8F}" type="sibTrans" cxnId="{D539B9C4-2F74-4E20-8CCF-E51E59203C3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BB59C5F-4839-4A8E-9F9D-3E08F2F904D9}" type="parTrans" cxnId="{D539B9C4-2F74-4E20-8CCF-E51E59203C3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BC3B2D5-662B-4CD9-ADE6-3E351F034BD6}">
      <dgm:prSet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КОМИССИЯ</a:t>
          </a:r>
        </a:p>
        <a:p>
          <a:r>
            <a:rPr lang="ru-RU" sz="2000" b="1" dirty="0" smtClean="0">
              <a:solidFill>
                <a:srgbClr val="FF0000"/>
              </a:solidFill>
            </a:rPr>
            <a:t>при ГБУ по КО</a:t>
          </a:r>
          <a:endParaRPr lang="ru-RU" sz="2000" b="1" dirty="0">
            <a:solidFill>
              <a:srgbClr val="FF0000"/>
            </a:solidFill>
          </a:endParaRPr>
        </a:p>
      </dgm:t>
    </dgm:pt>
    <dgm:pt modelId="{F7836A2A-2565-4557-B353-B3018ABB8767}" type="sibTrans" cxnId="{2FABB961-8C19-4FA3-9229-AA8C339EBDD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F5BDCAD-5C72-4C6E-8A44-EBA4D8246D8E}" type="parTrans" cxnId="{2FABB961-8C19-4FA3-9229-AA8C339EBDD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0AAB884-A8D3-480F-B61A-DF4A8159DF42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ОСПАРИВАНИЕ КС </a:t>
          </a:r>
        </a:p>
        <a:p>
          <a:r>
            <a:rPr lang="ru-RU" sz="1800" b="1" dirty="0" smtClean="0">
              <a:solidFill>
                <a:srgbClr val="FF0000"/>
              </a:solidFill>
            </a:rPr>
            <a:t>ЮР. </a:t>
          </a:r>
          <a:r>
            <a:rPr lang="ru-RU" sz="1800" b="1" dirty="0" smtClean="0">
              <a:solidFill>
                <a:srgbClr val="FF0000"/>
              </a:solidFill>
            </a:rPr>
            <a:t>и ФИЗ. ЛИЦАМИ</a:t>
          </a:r>
          <a:endParaRPr lang="ru-RU" sz="1800" b="1" dirty="0">
            <a:solidFill>
              <a:srgbClr val="FF0000"/>
            </a:solidFill>
          </a:endParaRPr>
        </a:p>
      </dgm:t>
    </dgm:pt>
    <dgm:pt modelId="{67162BB9-343C-485D-8E20-18980D1180D7}" type="sibTrans" cxnId="{5740F8BE-5835-4802-A93A-52637F7A9B3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69E807F-A7DB-4205-B5B7-864C6B61145A}" type="parTrans" cxnId="{5740F8BE-5835-4802-A93A-52637F7A9B3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A04C809-564C-468E-B7F6-21304373095A}" type="pres">
      <dgm:prSet presAssocID="{D281A09B-1913-4364-8FB9-912913050B5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D388C91-57EE-4DA7-BFFD-8B14716E2CE4}" type="pres">
      <dgm:prSet presAssocID="{90AAB884-A8D3-480F-B61A-DF4A8159DF42}" presName="vertOne" presStyleCnt="0"/>
      <dgm:spPr/>
    </dgm:pt>
    <dgm:pt modelId="{99C1C17C-D714-4AED-A305-233742B105BF}" type="pres">
      <dgm:prSet presAssocID="{90AAB884-A8D3-480F-B61A-DF4A8159DF42}" presName="txOne" presStyleLbl="node0" presStyleIdx="0" presStyleCnt="3" custScaleY="98112" custLinFactNeighborX="-2103" custLinFactNeighborY="9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52ABFC-CED3-41FD-86BC-512C408514FC}" type="pres">
      <dgm:prSet presAssocID="{90AAB884-A8D3-480F-B61A-DF4A8159DF42}" presName="horzOne" presStyleCnt="0"/>
      <dgm:spPr/>
    </dgm:pt>
    <dgm:pt modelId="{BA9548FE-9DEB-457F-8E07-AB7146692D98}" type="pres">
      <dgm:prSet presAssocID="{67162BB9-343C-485D-8E20-18980D1180D7}" presName="sibSpaceOne" presStyleCnt="0"/>
      <dgm:spPr/>
    </dgm:pt>
    <dgm:pt modelId="{0D2B9AE4-108B-4B85-B75B-7C4133FF518E}" type="pres">
      <dgm:prSet presAssocID="{DBC3B2D5-662B-4CD9-ADE6-3E351F034BD6}" presName="vertOne" presStyleCnt="0"/>
      <dgm:spPr/>
    </dgm:pt>
    <dgm:pt modelId="{7429365C-8E2D-453F-9985-3A7DEBEF5060}" type="pres">
      <dgm:prSet presAssocID="{DBC3B2D5-662B-4CD9-ADE6-3E351F034BD6}" presName="txOne" presStyleLbl="node0" presStyleIdx="1" presStyleCnt="3" custLinFactNeighborX="0" custLinFactNeighborY="7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00755F-2B14-4F14-864A-95C07C488C28}" type="pres">
      <dgm:prSet presAssocID="{DBC3B2D5-662B-4CD9-ADE6-3E351F034BD6}" presName="horzOne" presStyleCnt="0"/>
      <dgm:spPr/>
    </dgm:pt>
    <dgm:pt modelId="{4C08E9CA-6AF2-48F7-BC80-7C21E67EBA25}" type="pres">
      <dgm:prSet presAssocID="{F7836A2A-2565-4557-B353-B3018ABB8767}" presName="sibSpaceOne" presStyleCnt="0"/>
      <dgm:spPr/>
    </dgm:pt>
    <dgm:pt modelId="{14315153-BF0C-49FD-A1A3-8A17C71BC4FD}" type="pres">
      <dgm:prSet presAssocID="{F5E3A8EC-B3B4-4C29-83A1-B9990C450A43}" presName="vertOne" presStyleCnt="0"/>
      <dgm:spPr/>
    </dgm:pt>
    <dgm:pt modelId="{75776AEF-250F-4BB7-AFBD-99BC6359FD56}" type="pres">
      <dgm:prSet presAssocID="{F5E3A8EC-B3B4-4C29-83A1-B9990C450A43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A4CAA6-3899-4AAB-9C56-086A5605ED9B}" type="pres">
      <dgm:prSet presAssocID="{F5E3A8EC-B3B4-4C29-83A1-B9990C450A43}" presName="horzOne" presStyleCnt="0"/>
      <dgm:spPr/>
    </dgm:pt>
  </dgm:ptLst>
  <dgm:cxnLst>
    <dgm:cxn modelId="{2FABB961-8C19-4FA3-9229-AA8C339EBDD9}" srcId="{D281A09B-1913-4364-8FB9-912913050B59}" destId="{DBC3B2D5-662B-4CD9-ADE6-3E351F034BD6}" srcOrd="1" destOrd="0" parTransId="{EF5BDCAD-5C72-4C6E-8A44-EBA4D8246D8E}" sibTransId="{F7836A2A-2565-4557-B353-B3018ABB8767}"/>
    <dgm:cxn modelId="{9E5EC95C-884A-4895-8A3F-55AE097FA8EF}" type="presOf" srcId="{90AAB884-A8D3-480F-B61A-DF4A8159DF42}" destId="{99C1C17C-D714-4AED-A305-233742B105BF}" srcOrd="0" destOrd="0" presId="urn:microsoft.com/office/officeart/2005/8/layout/hierarchy4"/>
    <dgm:cxn modelId="{3BC4F72E-7C2B-4B98-85F7-772D5E648862}" type="presOf" srcId="{D281A09B-1913-4364-8FB9-912913050B59}" destId="{1A04C809-564C-468E-B7F6-21304373095A}" srcOrd="0" destOrd="0" presId="urn:microsoft.com/office/officeart/2005/8/layout/hierarchy4"/>
    <dgm:cxn modelId="{29852EE2-3FB7-4CA0-AA47-8F276B8B61BF}" type="presOf" srcId="{F5E3A8EC-B3B4-4C29-83A1-B9990C450A43}" destId="{75776AEF-250F-4BB7-AFBD-99BC6359FD56}" srcOrd="0" destOrd="0" presId="urn:microsoft.com/office/officeart/2005/8/layout/hierarchy4"/>
    <dgm:cxn modelId="{D539B9C4-2F74-4E20-8CCF-E51E59203C3D}" srcId="{D281A09B-1913-4364-8FB9-912913050B59}" destId="{F5E3A8EC-B3B4-4C29-83A1-B9990C450A43}" srcOrd="2" destOrd="0" parTransId="{6BB59C5F-4839-4A8E-9F9D-3E08F2F904D9}" sibTransId="{437B1D57-F94A-4183-9317-9F102F8C9D8F}"/>
    <dgm:cxn modelId="{63877EE7-537C-4F5F-B47E-890BE5C438FB}" type="presOf" srcId="{DBC3B2D5-662B-4CD9-ADE6-3E351F034BD6}" destId="{7429365C-8E2D-453F-9985-3A7DEBEF5060}" srcOrd="0" destOrd="0" presId="urn:microsoft.com/office/officeart/2005/8/layout/hierarchy4"/>
    <dgm:cxn modelId="{5740F8BE-5835-4802-A93A-52637F7A9B3A}" srcId="{D281A09B-1913-4364-8FB9-912913050B59}" destId="{90AAB884-A8D3-480F-B61A-DF4A8159DF42}" srcOrd="0" destOrd="0" parTransId="{469E807F-A7DB-4205-B5B7-864C6B61145A}" sibTransId="{67162BB9-343C-485D-8E20-18980D1180D7}"/>
    <dgm:cxn modelId="{A5FF7B2C-4B06-4973-869E-531A22AD2AC6}" type="presParOf" srcId="{1A04C809-564C-468E-B7F6-21304373095A}" destId="{6D388C91-57EE-4DA7-BFFD-8B14716E2CE4}" srcOrd="0" destOrd="0" presId="urn:microsoft.com/office/officeart/2005/8/layout/hierarchy4"/>
    <dgm:cxn modelId="{87A05EAB-D4F0-4109-A48D-6CA997CB11C6}" type="presParOf" srcId="{6D388C91-57EE-4DA7-BFFD-8B14716E2CE4}" destId="{99C1C17C-D714-4AED-A305-233742B105BF}" srcOrd="0" destOrd="0" presId="urn:microsoft.com/office/officeart/2005/8/layout/hierarchy4"/>
    <dgm:cxn modelId="{096E26CA-3160-4129-91A5-CB7A43A35A5F}" type="presParOf" srcId="{6D388C91-57EE-4DA7-BFFD-8B14716E2CE4}" destId="{E952ABFC-CED3-41FD-86BC-512C408514FC}" srcOrd="1" destOrd="0" presId="urn:microsoft.com/office/officeart/2005/8/layout/hierarchy4"/>
    <dgm:cxn modelId="{3B26F2EC-465E-42F4-9C78-2FAF3E492E52}" type="presParOf" srcId="{1A04C809-564C-468E-B7F6-21304373095A}" destId="{BA9548FE-9DEB-457F-8E07-AB7146692D98}" srcOrd="1" destOrd="0" presId="urn:microsoft.com/office/officeart/2005/8/layout/hierarchy4"/>
    <dgm:cxn modelId="{DD54E9DB-0D0B-47A6-BA61-56952CA57931}" type="presParOf" srcId="{1A04C809-564C-468E-B7F6-21304373095A}" destId="{0D2B9AE4-108B-4B85-B75B-7C4133FF518E}" srcOrd="2" destOrd="0" presId="urn:microsoft.com/office/officeart/2005/8/layout/hierarchy4"/>
    <dgm:cxn modelId="{3E9646B3-095A-459E-9998-93BA7057232E}" type="presParOf" srcId="{0D2B9AE4-108B-4B85-B75B-7C4133FF518E}" destId="{7429365C-8E2D-453F-9985-3A7DEBEF5060}" srcOrd="0" destOrd="0" presId="urn:microsoft.com/office/officeart/2005/8/layout/hierarchy4"/>
    <dgm:cxn modelId="{4639EB6C-E9F8-48F1-AFFD-45B89AE06F73}" type="presParOf" srcId="{0D2B9AE4-108B-4B85-B75B-7C4133FF518E}" destId="{9A00755F-2B14-4F14-864A-95C07C488C28}" srcOrd="1" destOrd="0" presId="urn:microsoft.com/office/officeart/2005/8/layout/hierarchy4"/>
    <dgm:cxn modelId="{53C42976-D72C-4A57-B5B8-560164B58C21}" type="presParOf" srcId="{1A04C809-564C-468E-B7F6-21304373095A}" destId="{4C08E9CA-6AF2-48F7-BC80-7C21E67EBA25}" srcOrd="3" destOrd="0" presId="urn:microsoft.com/office/officeart/2005/8/layout/hierarchy4"/>
    <dgm:cxn modelId="{B4B80E9F-B16B-435C-8E78-A08F6F90664C}" type="presParOf" srcId="{1A04C809-564C-468E-B7F6-21304373095A}" destId="{14315153-BF0C-49FD-A1A3-8A17C71BC4FD}" srcOrd="4" destOrd="0" presId="urn:microsoft.com/office/officeart/2005/8/layout/hierarchy4"/>
    <dgm:cxn modelId="{3F245B04-0497-452C-BB2D-02CB917A43DC}" type="presParOf" srcId="{14315153-BF0C-49FD-A1A3-8A17C71BC4FD}" destId="{75776AEF-250F-4BB7-AFBD-99BC6359FD56}" srcOrd="0" destOrd="0" presId="urn:microsoft.com/office/officeart/2005/8/layout/hierarchy4"/>
    <dgm:cxn modelId="{6B9C8E09-7D08-428B-A334-9885D5B86401}" type="presParOf" srcId="{14315153-BF0C-49FD-A1A3-8A17C71BC4FD}" destId="{CCA4CAA6-3899-4AAB-9C56-086A5605ED9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C4B964-0387-4B18-AB27-4F5EFF875367}">
      <dsp:nvSpPr>
        <dsp:cNvPr id="0" name=""/>
        <dsp:cNvSpPr/>
      </dsp:nvSpPr>
      <dsp:spPr>
        <a:xfrm>
          <a:off x="6261" y="837160"/>
          <a:ext cx="3414689" cy="17073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ОСПАРИВАНИЕ КС физ. лицами</a:t>
          </a:r>
          <a:endParaRPr lang="ru-RU" sz="2400" b="1" kern="1200" dirty="0">
            <a:solidFill>
              <a:schemeClr val="bg1"/>
            </a:solidFill>
          </a:endParaRPr>
        </a:p>
      </dsp:txBody>
      <dsp:txXfrm>
        <a:off x="56267" y="887166"/>
        <a:ext cx="3314677" cy="1607332"/>
      </dsp:txXfrm>
    </dsp:sp>
    <dsp:sp modelId="{E179BAAC-D134-4CCB-856B-243FEAA56869}">
      <dsp:nvSpPr>
        <dsp:cNvPr id="0" name=""/>
        <dsp:cNvSpPr/>
      </dsp:nvSpPr>
      <dsp:spPr>
        <a:xfrm rot="19291320">
          <a:off x="3233452" y="1108151"/>
          <a:ext cx="1726870" cy="90878"/>
        </a:xfrm>
        <a:custGeom>
          <a:avLst/>
          <a:gdLst/>
          <a:ahLst/>
          <a:cxnLst/>
          <a:rect l="0" t="0" r="0" b="0"/>
          <a:pathLst>
            <a:path>
              <a:moveTo>
                <a:pt x="0" y="45439"/>
              </a:moveTo>
              <a:lnTo>
                <a:pt x="1726870" y="454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solidFill>
              <a:schemeClr val="tx1"/>
            </a:solidFill>
          </a:endParaRPr>
        </a:p>
      </dsp:txBody>
      <dsp:txXfrm>
        <a:off x="4053716" y="1110419"/>
        <a:ext cx="86343" cy="86343"/>
      </dsp:txXfrm>
    </dsp:sp>
    <dsp:sp modelId="{6A5F4939-9FA6-46E6-BAFE-49E4FB925F9E}">
      <dsp:nvSpPr>
        <dsp:cNvPr id="0" name=""/>
        <dsp:cNvSpPr/>
      </dsp:nvSpPr>
      <dsp:spPr>
        <a:xfrm>
          <a:off x="4772825" y="11274"/>
          <a:ext cx="2551728" cy="12101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КОМИССИЯ</a:t>
          </a:r>
          <a:endParaRPr lang="ru-RU" sz="2400" b="1" kern="1200" dirty="0">
            <a:solidFill>
              <a:schemeClr val="bg1"/>
            </a:solidFill>
          </a:endParaRPr>
        </a:p>
      </dsp:txBody>
      <dsp:txXfrm>
        <a:off x="4808269" y="46718"/>
        <a:ext cx="2480840" cy="1139260"/>
      </dsp:txXfrm>
    </dsp:sp>
    <dsp:sp modelId="{A1F12E07-2F91-4D0B-85C7-733C66629440}">
      <dsp:nvSpPr>
        <dsp:cNvPr id="0" name=""/>
        <dsp:cNvSpPr/>
      </dsp:nvSpPr>
      <dsp:spPr>
        <a:xfrm rot="2181865">
          <a:off x="3254902" y="2150959"/>
          <a:ext cx="1705346" cy="90878"/>
        </a:xfrm>
        <a:custGeom>
          <a:avLst/>
          <a:gdLst/>
          <a:ahLst/>
          <a:cxnLst/>
          <a:rect l="0" t="0" r="0" b="0"/>
          <a:pathLst>
            <a:path>
              <a:moveTo>
                <a:pt x="0" y="45439"/>
              </a:moveTo>
              <a:lnTo>
                <a:pt x="1705346" y="454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solidFill>
              <a:schemeClr val="tx1"/>
            </a:solidFill>
          </a:endParaRPr>
        </a:p>
      </dsp:txBody>
      <dsp:txXfrm>
        <a:off x="4064942" y="2153764"/>
        <a:ext cx="85267" cy="85267"/>
      </dsp:txXfrm>
    </dsp:sp>
    <dsp:sp modelId="{3F9F5007-0D82-4D70-A2A4-81536B1B0754}">
      <dsp:nvSpPr>
        <dsp:cNvPr id="0" name=""/>
        <dsp:cNvSpPr/>
      </dsp:nvSpPr>
      <dsp:spPr>
        <a:xfrm>
          <a:off x="4794201" y="2157987"/>
          <a:ext cx="2547323" cy="10879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2200" b="1" kern="1200" dirty="0" smtClean="0">
              <a:solidFill>
                <a:schemeClr val="bg1"/>
              </a:solidFill>
            </a:rPr>
            <a:t>СУД</a:t>
          </a:r>
          <a:r>
            <a:rPr lang="ru-RU" sz="2200" b="1" kern="1200" baseline="0" dirty="0" smtClean="0">
              <a:solidFill>
                <a:schemeClr val="bg1"/>
              </a:solidFill>
            </a:rPr>
            <a:t>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2200" b="1" kern="1200" baseline="0" dirty="0" smtClean="0">
              <a:solidFill>
                <a:srgbClr val="FF0000"/>
              </a:solidFill>
            </a:rPr>
            <a:t>общей юрисдикции</a:t>
          </a:r>
          <a:endParaRPr lang="ru-RU" sz="2200" b="1" kern="1200" dirty="0">
            <a:solidFill>
              <a:srgbClr val="FF0000"/>
            </a:solidFill>
          </a:endParaRPr>
        </a:p>
      </dsp:txBody>
      <dsp:txXfrm>
        <a:off x="4826066" y="2189852"/>
        <a:ext cx="2483593" cy="10242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C1C17C-D714-4AED-A305-233742B105BF}">
      <dsp:nvSpPr>
        <dsp:cNvPr id="0" name=""/>
        <dsp:cNvSpPr/>
      </dsp:nvSpPr>
      <dsp:spPr>
        <a:xfrm>
          <a:off x="0" y="12915"/>
          <a:ext cx="2567924" cy="13423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ОСПАРИВАНИЕ КС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ЮР. ЛИЦАМИ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39315" y="52230"/>
        <a:ext cx="2489294" cy="1263691"/>
      </dsp:txXfrm>
    </dsp:sp>
    <dsp:sp modelId="{7429365C-8E2D-453F-9985-3A7DEBEF5060}">
      <dsp:nvSpPr>
        <dsp:cNvPr id="0" name=""/>
        <dsp:cNvSpPr/>
      </dsp:nvSpPr>
      <dsp:spPr>
        <a:xfrm>
          <a:off x="3005685" y="0"/>
          <a:ext cx="2567924" cy="13681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КОМИССИЯ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3045757" y="40072"/>
        <a:ext cx="2487780" cy="1288008"/>
      </dsp:txXfrm>
    </dsp:sp>
    <dsp:sp modelId="{75776AEF-250F-4BB7-AFBD-99BC6359FD56}">
      <dsp:nvSpPr>
        <dsp:cNvPr id="0" name=""/>
        <dsp:cNvSpPr/>
      </dsp:nvSpPr>
      <dsp:spPr>
        <a:xfrm>
          <a:off x="6005021" y="0"/>
          <a:ext cx="2567924" cy="13681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СУД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общей юрисдикции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6045093" y="40072"/>
        <a:ext cx="2487780" cy="12880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C4B964-0387-4B18-AB27-4F5EFF875367}">
      <dsp:nvSpPr>
        <dsp:cNvPr id="0" name=""/>
        <dsp:cNvSpPr/>
      </dsp:nvSpPr>
      <dsp:spPr>
        <a:xfrm>
          <a:off x="6261" y="837160"/>
          <a:ext cx="3414689" cy="17073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ОСПАРИВАНИЕ КС юр. и физ. лицами</a:t>
          </a:r>
          <a:endParaRPr lang="ru-RU" sz="2400" b="1" kern="1200" dirty="0">
            <a:solidFill>
              <a:schemeClr val="bg1"/>
            </a:solidFill>
          </a:endParaRPr>
        </a:p>
      </dsp:txBody>
      <dsp:txXfrm>
        <a:off x="56267" y="887166"/>
        <a:ext cx="3314677" cy="1607332"/>
      </dsp:txXfrm>
    </dsp:sp>
    <dsp:sp modelId="{E179BAAC-D134-4CCB-856B-243FEAA56869}">
      <dsp:nvSpPr>
        <dsp:cNvPr id="0" name=""/>
        <dsp:cNvSpPr/>
      </dsp:nvSpPr>
      <dsp:spPr>
        <a:xfrm rot="19291320">
          <a:off x="3233452" y="1108151"/>
          <a:ext cx="1726870" cy="90878"/>
        </a:xfrm>
        <a:custGeom>
          <a:avLst/>
          <a:gdLst/>
          <a:ahLst/>
          <a:cxnLst/>
          <a:rect l="0" t="0" r="0" b="0"/>
          <a:pathLst>
            <a:path>
              <a:moveTo>
                <a:pt x="0" y="45439"/>
              </a:moveTo>
              <a:lnTo>
                <a:pt x="1726870" y="454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solidFill>
              <a:schemeClr val="tx1"/>
            </a:solidFill>
          </a:endParaRPr>
        </a:p>
      </dsp:txBody>
      <dsp:txXfrm>
        <a:off x="4053716" y="1110419"/>
        <a:ext cx="86343" cy="86343"/>
      </dsp:txXfrm>
    </dsp:sp>
    <dsp:sp modelId="{6A5F4939-9FA6-46E6-BAFE-49E4FB925F9E}">
      <dsp:nvSpPr>
        <dsp:cNvPr id="0" name=""/>
        <dsp:cNvSpPr/>
      </dsp:nvSpPr>
      <dsp:spPr>
        <a:xfrm>
          <a:off x="4772825" y="11274"/>
          <a:ext cx="2551728" cy="12101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КОМИССИЯ</a:t>
          </a:r>
          <a:endParaRPr lang="ru-RU" sz="2400" b="1" kern="1200" dirty="0">
            <a:solidFill>
              <a:schemeClr val="bg1"/>
            </a:solidFill>
          </a:endParaRPr>
        </a:p>
      </dsp:txBody>
      <dsp:txXfrm>
        <a:off x="4808269" y="46718"/>
        <a:ext cx="2480840" cy="1139260"/>
      </dsp:txXfrm>
    </dsp:sp>
    <dsp:sp modelId="{A1F12E07-2F91-4D0B-85C7-733C66629440}">
      <dsp:nvSpPr>
        <dsp:cNvPr id="0" name=""/>
        <dsp:cNvSpPr/>
      </dsp:nvSpPr>
      <dsp:spPr>
        <a:xfrm rot="2181865">
          <a:off x="3254902" y="2150959"/>
          <a:ext cx="1705346" cy="90878"/>
        </a:xfrm>
        <a:custGeom>
          <a:avLst/>
          <a:gdLst/>
          <a:ahLst/>
          <a:cxnLst/>
          <a:rect l="0" t="0" r="0" b="0"/>
          <a:pathLst>
            <a:path>
              <a:moveTo>
                <a:pt x="0" y="45439"/>
              </a:moveTo>
              <a:lnTo>
                <a:pt x="1705346" y="454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solidFill>
              <a:schemeClr val="tx1"/>
            </a:solidFill>
          </a:endParaRPr>
        </a:p>
      </dsp:txBody>
      <dsp:txXfrm>
        <a:off x="4064942" y="2153764"/>
        <a:ext cx="85267" cy="85267"/>
      </dsp:txXfrm>
    </dsp:sp>
    <dsp:sp modelId="{3F9F5007-0D82-4D70-A2A4-81536B1B0754}">
      <dsp:nvSpPr>
        <dsp:cNvPr id="0" name=""/>
        <dsp:cNvSpPr/>
      </dsp:nvSpPr>
      <dsp:spPr>
        <a:xfrm>
          <a:off x="4794201" y="2157987"/>
          <a:ext cx="2547323" cy="10879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2200" b="1" kern="1200" dirty="0" smtClean="0">
              <a:solidFill>
                <a:schemeClr val="bg1"/>
              </a:solidFill>
            </a:rPr>
            <a:t>СУД</a:t>
          </a:r>
          <a:r>
            <a:rPr lang="ru-RU" sz="2200" b="1" kern="1200" baseline="0" dirty="0" smtClean="0">
              <a:solidFill>
                <a:schemeClr val="bg1"/>
              </a:solidFill>
            </a:rPr>
            <a:t>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2200" b="1" kern="1200" baseline="0" dirty="0" smtClean="0">
              <a:solidFill>
                <a:srgbClr val="FF0000"/>
              </a:solidFill>
            </a:rPr>
            <a:t>общей юрисдикции</a:t>
          </a:r>
          <a:endParaRPr lang="ru-RU" sz="2200" b="1" kern="1200" dirty="0">
            <a:solidFill>
              <a:srgbClr val="FF0000"/>
            </a:solidFill>
          </a:endParaRPr>
        </a:p>
      </dsp:txBody>
      <dsp:txXfrm>
        <a:off x="4826066" y="2189852"/>
        <a:ext cx="2483593" cy="10242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C1C17C-D714-4AED-A305-233742B105BF}">
      <dsp:nvSpPr>
        <dsp:cNvPr id="0" name=""/>
        <dsp:cNvSpPr/>
      </dsp:nvSpPr>
      <dsp:spPr>
        <a:xfrm>
          <a:off x="0" y="12915"/>
          <a:ext cx="2567924" cy="13423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ОСПАРИВАНИЕ КС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ЮР. </a:t>
          </a:r>
          <a:r>
            <a:rPr lang="ru-RU" sz="1800" b="1" kern="1200" dirty="0" smtClean="0">
              <a:solidFill>
                <a:srgbClr val="FF0000"/>
              </a:solidFill>
            </a:rPr>
            <a:t>и ФИЗ. ЛИЦАМИ</a:t>
          </a:r>
          <a:endParaRPr lang="ru-RU" sz="1800" b="1" kern="1200" dirty="0">
            <a:solidFill>
              <a:srgbClr val="FF0000"/>
            </a:solidFill>
          </a:endParaRPr>
        </a:p>
      </dsp:txBody>
      <dsp:txXfrm>
        <a:off x="39315" y="52230"/>
        <a:ext cx="2489294" cy="1263691"/>
      </dsp:txXfrm>
    </dsp:sp>
    <dsp:sp modelId="{7429365C-8E2D-453F-9985-3A7DEBEF5060}">
      <dsp:nvSpPr>
        <dsp:cNvPr id="0" name=""/>
        <dsp:cNvSpPr/>
      </dsp:nvSpPr>
      <dsp:spPr>
        <a:xfrm>
          <a:off x="3005685" y="0"/>
          <a:ext cx="2567924" cy="13681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КОМИССИЯ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при ГБУ по КО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3045757" y="40072"/>
        <a:ext cx="2487780" cy="1288008"/>
      </dsp:txXfrm>
    </dsp:sp>
    <dsp:sp modelId="{75776AEF-250F-4BB7-AFBD-99BC6359FD56}">
      <dsp:nvSpPr>
        <dsp:cNvPr id="0" name=""/>
        <dsp:cNvSpPr/>
      </dsp:nvSpPr>
      <dsp:spPr>
        <a:xfrm>
          <a:off x="6005021" y="0"/>
          <a:ext cx="2567924" cy="13681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СУД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>
                  <a:lumMod val="95000"/>
                </a:schemeClr>
              </a:solidFill>
            </a:rPr>
            <a:t>общей юрисдикции</a:t>
          </a:r>
          <a:endParaRPr lang="ru-RU" sz="20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6045093" y="40072"/>
        <a:ext cx="2487780" cy="1288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6C0EF-3063-4F1F-8BFC-B61BD4E148C0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3FBB7-D555-4C99-BC6A-5E1F35C10B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14067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80DBF-66ED-4C40-8CD1-7695A54057BC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A9671-E853-4A27-AF64-2270053A2C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46160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5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fld id="{D62B84D6-446D-4D94-8159-98A5971DF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06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5875080"/>
            <a:ext cx="8229600" cy="692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2400">
                <a:solidFill>
                  <a:schemeClr val="dk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fld id="{D62B84D6-446D-4D94-8159-98A5971DF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972C80C-CF06-4C72-BF7F-6B9F497A08E1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A0DD-2507-4263-B26F-1D85C5F694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9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1153-4E0C-4B6D-B0C4-C204C7EB3D0E}" type="datetime1">
              <a:rPr lang="ru-RU" smtClean="0"/>
              <a:pPr/>
              <a:t>28.09.2018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20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967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733">
                <a:solidFill>
                  <a:schemeClr val="dk1"/>
                </a:solidFill>
              </a:defRPr>
            </a:lvl1pPr>
          </a:lstStyle>
          <a:p>
            <a:fld id="{D62B84D6-446D-4D94-8159-98A5971DF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39682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5" r:id="rId2"/>
    <p:sldLayoutId id="2147483668" r:id="rId3"/>
    <p:sldLayoutId id="2147483669" r:id="rId4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9586/1014f07b4d0f6b7d3eac9eabb2f316081eed9f1f/#dst100616" TargetMode="External"/><Relationship Id="rId7" Type="http://schemas.openxmlformats.org/officeDocument/2006/relationships/hyperlink" Target="http://www.consultant.ru/document/cons_doc_LAW_19586/3e1524cf246ee9cdcb304552651dbe2fa2a3c705/#dst100088" TargetMode="External"/><Relationship Id="rId2" Type="http://schemas.openxmlformats.org/officeDocument/2006/relationships/hyperlink" Target="http://www.consultant.ru/document/cons_doc_LAW_19586/a2863878a8353624ad1c9ce8922908886bccf926/#dst10019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onsultant.ru/document/cons_doc_LAW_19586/303de9676c14086caf238f355bc0eb8e1696f7da/#dst100086" TargetMode="External"/><Relationship Id="rId5" Type="http://schemas.openxmlformats.org/officeDocument/2006/relationships/hyperlink" Target="http://www.consultant.ru/document/cons_doc_LAW_176147/fe40a027e294697a32fe9b7dd9acf7e9b8ca1b10/#dst100587" TargetMode="External"/><Relationship Id="rId4" Type="http://schemas.openxmlformats.org/officeDocument/2006/relationships/hyperlink" Target="http://www.consultant.ru/document/cons_doc_LAW_176147/44d6d12a9750cc3fc9d65afba280092da9fd8807/#dst100573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59829" y="621295"/>
            <a:ext cx="83031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Перспективы развития </a:t>
            </a:r>
          </a:p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и актуальные вопросы </a:t>
            </a:r>
          </a:p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судебных стоимостных экспертиз</a:t>
            </a:r>
          </a:p>
          <a:p>
            <a:pPr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и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подготовки кадров</a:t>
            </a:r>
          </a:p>
        </p:txBody>
      </p:sp>
      <p:sp>
        <p:nvSpPr>
          <p:cNvPr id="17" name="Прямоугольник 10"/>
          <p:cNvSpPr>
            <a:spLocks noChangeArrowheads="1"/>
          </p:cNvSpPr>
          <p:nvPr/>
        </p:nvSpPr>
        <p:spPr bwMode="auto">
          <a:xfrm>
            <a:off x="134860" y="609499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70C0"/>
                </a:solidFill>
              </a:rPr>
              <a:t>г</a:t>
            </a:r>
            <a:r>
              <a:rPr lang="ru-RU" altLang="ru-RU" b="1" dirty="0" smtClean="0">
                <a:solidFill>
                  <a:srgbClr val="0070C0"/>
                </a:solidFill>
              </a:rPr>
              <a:t>. </a:t>
            </a:r>
            <a:r>
              <a:rPr lang="ru-RU" altLang="ru-RU" b="1" dirty="0" smtClean="0">
                <a:solidFill>
                  <a:srgbClr val="0070C0"/>
                </a:solidFill>
              </a:rPr>
              <a:t>Санкт-Петербург, </a:t>
            </a:r>
            <a:r>
              <a:rPr lang="ru-RU" altLang="ru-RU" b="1" dirty="0" smtClean="0">
                <a:solidFill>
                  <a:srgbClr val="0070C0"/>
                </a:solidFill>
              </a:rPr>
              <a:t>28 </a:t>
            </a:r>
            <a:r>
              <a:rPr lang="ru-RU" altLang="ru-RU" b="1" dirty="0" smtClean="0">
                <a:solidFill>
                  <a:srgbClr val="0070C0"/>
                </a:solidFill>
              </a:rPr>
              <a:t>сентября</a:t>
            </a:r>
            <a:r>
              <a:rPr lang="ru-RU" altLang="ru-RU" b="1" dirty="0" smtClean="0">
                <a:solidFill>
                  <a:srgbClr val="0070C0"/>
                </a:solidFill>
              </a:rPr>
              <a:t> </a:t>
            </a:r>
            <a:r>
              <a:rPr lang="ru-RU" altLang="ru-RU" b="1" dirty="0" smtClean="0">
                <a:solidFill>
                  <a:srgbClr val="0070C0"/>
                </a:solidFill>
              </a:rPr>
              <a:t>2018 </a:t>
            </a:r>
            <a:r>
              <a:rPr lang="ru-RU" altLang="ru-RU" b="1" dirty="0">
                <a:solidFill>
                  <a:srgbClr val="0070C0"/>
                </a:solidFill>
              </a:rPr>
              <a:t>года</a:t>
            </a:r>
            <a:endParaRPr lang="ru-RU" alt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87828" y="4343515"/>
            <a:ext cx="817517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Кулаков Кирилл Юрьевич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,</a:t>
            </a:r>
          </a:p>
          <a:p>
            <a:pPr algn="ctr"/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Президент Союза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Финансово-экономических судебных экспертов (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ФЭСэ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),</a:t>
            </a:r>
            <a:endParaRPr lang="ru-RU" dirty="0" smtClean="0">
              <a:solidFill>
                <a:schemeClr val="bg2">
                  <a:lumMod val="10000"/>
                </a:schemeClr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Вице-президент Ассоциации «Объединение СРО оценщиков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»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,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 </a:t>
            </a:r>
            <a:endParaRPr lang="ru-RU" dirty="0" smtClean="0">
              <a:solidFill>
                <a:schemeClr val="bg2">
                  <a:lumMod val="10000"/>
                </a:schemeClr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п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рофессор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НИУ МГСУ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, д.э.н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.,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RICS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,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REV</a:t>
            </a:r>
            <a:endParaRPr lang="ru-RU" dirty="0" smtClean="0">
              <a:solidFill>
                <a:schemeClr val="bg2">
                  <a:lumMod val="10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45568" y="564413"/>
            <a:ext cx="73686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САМОЕ АКТУАЛЬНОЕ НАПРАВЛЕНИЕ:</a:t>
            </a:r>
            <a:endParaRPr lang="ru-RU" sz="3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3900" y="1200329"/>
            <a:ext cx="7651126" cy="4526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u="sng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u="sng" dirty="0" smtClean="0">
                <a:solidFill>
                  <a:srgbClr val="FF0000"/>
                </a:solidFill>
              </a:rPr>
              <a:t>ОСПАРИВАНИЕ КАДАСТРОВОЙ СТОИМОСТИ</a:t>
            </a:r>
          </a:p>
          <a:p>
            <a:pPr algn="ctr"/>
            <a:endParaRPr lang="ru-RU" sz="2800" b="1" u="sng" dirty="0" smtClean="0">
              <a:solidFill>
                <a:srgbClr val="FF0000"/>
              </a:solidFill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10</a:t>
            </a:fld>
            <a:endParaRPr lang="ru-RU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39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25360" y="600164"/>
            <a:ext cx="73686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dirty="0"/>
              <a:t>За период с 01.01.2017 по 31.12.2017 </a:t>
            </a:r>
            <a:endParaRPr lang="ru-RU" sz="2400" dirty="0" smtClean="0"/>
          </a:p>
          <a:p>
            <a:pPr algn="ctr">
              <a:spcAft>
                <a:spcPts val="0"/>
              </a:spcAft>
            </a:pPr>
            <a:r>
              <a:rPr lang="ru-RU" sz="2400" dirty="0" smtClean="0"/>
              <a:t>в </a:t>
            </a:r>
            <a:r>
              <a:rPr lang="ru-RU" sz="2400" dirty="0"/>
              <a:t>судах инициировано </a:t>
            </a:r>
            <a:r>
              <a:rPr lang="ru-RU" sz="2400" b="1" dirty="0" smtClean="0"/>
              <a:t>15 817 </a:t>
            </a:r>
            <a:r>
              <a:rPr lang="ru-RU" sz="2400" dirty="0" smtClean="0"/>
              <a:t>споров </a:t>
            </a:r>
            <a:endParaRPr lang="ru-RU" sz="2400" dirty="0"/>
          </a:p>
          <a:p>
            <a:pPr algn="ctr">
              <a:spcAft>
                <a:spcPts val="0"/>
              </a:spcAft>
            </a:pPr>
            <a:r>
              <a:rPr lang="ru-RU" sz="2400" dirty="0" smtClean="0"/>
              <a:t>в </a:t>
            </a:r>
            <a:r>
              <a:rPr lang="ru-RU" sz="2400" dirty="0"/>
              <a:t>отношении </a:t>
            </a:r>
            <a:r>
              <a:rPr lang="ru-RU" sz="2400" b="1" dirty="0" smtClean="0"/>
              <a:t>28 311</a:t>
            </a:r>
            <a:r>
              <a:rPr lang="ru-RU" sz="2400" dirty="0" smtClean="0"/>
              <a:t> </a:t>
            </a:r>
            <a:r>
              <a:rPr lang="ru-RU" sz="2400" dirty="0"/>
              <a:t>объектов </a:t>
            </a:r>
            <a:r>
              <a:rPr lang="ru-RU" sz="2400" dirty="0" smtClean="0"/>
              <a:t>недвижимости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11</a:t>
            </a:fld>
            <a:endParaRPr lang="ru-RU" sz="1200" dirty="0">
              <a:latin typeface="Calibri" panose="020F050202020403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528" y="1964169"/>
            <a:ext cx="6389436" cy="443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09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25360" y="600164"/>
            <a:ext cx="73686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/>
              <a:t>За период с </a:t>
            </a:r>
            <a:r>
              <a:rPr lang="ru-RU" sz="2400" b="1" dirty="0" smtClean="0"/>
              <a:t>01.01.2018 </a:t>
            </a:r>
            <a:r>
              <a:rPr lang="ru-RU" sz="2400" b="1" dirty="0"/>
              <a:t>по </a:t>
            </a:r>
            <a:r>
              <a:rPr lang="ru-RU" sz="2400" b="1" dirty="0" smtClean="0"/>
              <a:t>31.08.2019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 algn="ctr">
              <a:spcAft>
                <a:spcPts val="0"/>
              </a:spcAft>
            </a:pPr>
            <a:r>
              <a:rPr lang="ru-RU" sz="2400" dirty="0" smtClean="0"/>
              <a:t>в </a:t>
            </a:r>
            <a:r>
              <a:rPr lang="ru-RU" sz="2400" dirty="0"/>
              <a:t>судах инициировано </a:t>
            </a:r>
            <a:r>
              <a:rPr lang="ru-RU" sz="2400" b="1" dirty="0" smtClean="0"/>
              <a:t>10 123 </a:t>
            </a:r>
            <a:r>
              <a:rPr lang="ru-RU" sz="2400" dirty="0" smtClean="0"/>
              <a:t>споров </a:t>
            </a:r>
            <a:endParaRPr lang="ru-RU" sz="2400" dirty="0"/>
          </a:p>
          <a:p>
            <a:pPr algn="ctr">
              <a:spcAft>
                <a:spcPts val="0"/>
              </a:spcAft>
            </a:pPr>
            <a:r>
              <a:rPr lang="ru-RU" sz="2400" dirty="0" smtClean="0"/>
              <a:t>в </a:t>
            </a:r>
            <a:r>
              <a:rPr lang="ru-RU" sz="2400" dirty="0"/>
              <a:t>отношении </a:t>
            </a:r>
            <a:r>
              <a:rPr lang="ru-RU" sz="2400" b="1" dirty="0" smtClean="0"/>
              <a:t>19 503</a:t>
            </a:r>
            <a:r>
              <a:rPr lang="ru-RU" sz="2400" dirty="0" smtClean="0"/>
              <a:t> </a:t>
            </a:r>
            <a:r>
              <a:rPr lang="ru-RU" sz="2400" dirty="0"/>
              <a:t>объектов </a:t>
            </a:r>
            <a:r>
              <a:rPr lang="ru-RU" sz="2400" dirty="0" smtClean="0"/>
              <a:t>недвижимости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12</a:t>
            </a:fld>
            <a:endParaRPr lang="ru-RU" sz="1200" dirty="0">
              <a:latin typeface="Calibri" panose="020F0502020204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892" y="1811958"/>
            <a:ext cx="6606683" cy="458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35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13</a:t>
            </a:fld>
            <a:endParaRPr lang="ru-RU" sz="1200" dirty="0">
              <a:latin typeface="Calibri" panose="020F0502020204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43" y="299939"/>
            <a:ext cx="7916379" cy="622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4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14</a:t>
            </a:fld>
            <a:endParaRPr lang="ru-RU" sz="1200" dirty="0">
              <a:latin typeface="Calibri" panose="020F0502020204030204" pitchFamily="34" charset="0"/>
            </a:endParaRPr>
          </a:p>
        </p:txBody>
      </p:sp>
      <p:pic>
        <p:nvPicPr>
          <p:cNvPr id="1026" name="Picture 2" descr="https://rosreestr.ru/upload/medialibrary/090/090fe2e2c30901e9493513493230f1b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20" y="959867"/>
            <a:ext cx="8419890" cy="4526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18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15</a:t>
            </a:fld>
            <a:endParaRPr lang="ru-RU" sz="1200" dirty="0">
              <a:latin typeface="Calibri" panose="020F0502020204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53" y="1490320"/>
            <a:ext cx="8747331" cy="3778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23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16</a:t>
            </a:fld>
            <a:endParaRPr lang="ru-RU" sz="1200" dirty="0"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2219" y="1413529"/>
            <a:ext cx="82346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&amp;quot"/>
              </a:rPr>
              <a:t>В результате вынесенных в судебном порядке решений по искам, поступившим в суды в период </a:t>
            </a:r>
            <a:r>
              <a:rPr lang="ru-RU" b="1" dirty="0">
                <a:latin typeface="&amp;quot"/>
              </a:rPr>
              <a:t>с 01.01.2017 по 31.12.2017, </a:t>
            </a:r>
            <a:r>
              <a:rPr lang="ru-RU" dirty="0">
                <a:latin typeface="&amp;quot"/>
              </a:rPr>
              <a:t>наблюдается </a:t>
            </a:r>
            <a:r>
              <a:rPr lang="ru-RU" b="1" u="sng" dirty="0">
                <a:latin typeface="&amp;quot"/>
              </a:rPr>
              <a:t>падение</a:t>
            </a:r>
            <a:r>
              <a:rPr lang="ru-RU" dirty="0">
                <a:latin typeface="&amp;quot"/>
              </a:rPr>
              <a:t> суммарной величины кадастровой стоимости в отношении объектов недвижимости, по которым были приняты решения, по состоянию на </a:t>
            </a:r>
            <a:r>
              <a:rPr lang="ru-RU" b="1" dirty="0" smtClean="0">
                <a:latin typeface="&amp;quot"/>
              </a:rPr>
              <a:t>31.01.2018</a:t>
            </a:r>
            <a:r>
              <a:rPr lang="ru-RU" dirty="0" smtClean="0">
                <a:latin typeface="&amp;quot"/>
              </a:rPr>
              <a:t> </a:t>
            </a:r>
            <a:r>
              <a:rPr lang="ru-RU" dirty="0">
                <a:latin typeface="&amp;quot"/>
              </a:rPr>
              <a:t>приблизительно </a:t>
            </a:r>
            <a:r>
              <a:rPr lang="ru-RU" sz="2400" b="1" dirty="0">
                <a:latin typeface="&amp;quot"/>
              </a:rPr>
              <a:t>на </a:t>
            </a:r>
            <a:r>
              <a:rPr lang="ru-RU" sz="2400" b="1" dirty="0" smtClean="0">
                <a:latin typeface="&amp;quot"/>
              </a:rPr>
              <a:t>53 </a:t>
            </a:r>
            <a:r>
              <a:rPr lang="ru-RU" sz="2400" b="1" dirty="0">
                <a:latin typeface="&amp;quot"/>
              </a:rPr>
              <a:t>%: </a:t>
            </a:r>
            <a:endParaRPr lang="ru-RU" sz="2400" b="1" dirty="0" smtClean="0">
              <a:latin typeface="&amp;quot"/>
            </a:endParaRPr>
          </a:p>
          <a:p>
            <a:pPr algn="just"/>
            <a:endParaRPr lang="ru-RU" sz="2400" b="1" dirty="0">
              <a:latin typeface="&amp;quot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latin typeface="&amp;quot"/>
              </a:rPr>
              <a:t>суммарная величина кадастровой стоимости </a:t>
            </a:r>
            <a:r>
              <a:rPr lang="ru-RU" sz="2400" b="1" dirty="0">
                <a:latin typeface="&amp;quot"/>
              </a:rPr>
              <a:t>до </a:t>
            </a:r>
            <a:r>
              <a:rPr lang="ru-RU" dirty="0">
                <a:latin typeface="&amp;quot"/>
              </a:rPr>
              <a:t>оспаривания составляла около </a:t>
            </a:r>
            <a:r>
              <a:rPr lang="ru-RU" sz="2400" b="1" dirty="0">
                <a:latin typeface="&amp;quot"/>
              </a:rPr>
              <a:t>1 </a:t>
            </a:r>
            <a:r>
              <a:rPr lang="ru-RU" sz="2400" b="1" dirty="0" smtClean="0">
                <a:latin typeface="&amp;quot"/>
              </a:rPr>
              <a:t>672</a:t>
            </a:r>
            <a:r>
              <a:rPr lang="ru-RU" sz="2400" b="1" dirty="0" smtClean="0">
                <a:latin typeface="&amp;quot"/>
              </a:rPr>
              <a:t> </a:t>
            </a:r>
            <a:r>
              <a:rPr lang="ru-RU" sz="2400" b="1" dirty="0">
                <a:latin typeface="&amp;quot"/>
              </a:rPr>
              <a:t>млрд. руб</a:t>
            </a:r>
            <a:r>
              <a:rPr lang="ru-RU" dirty="0">
                <a:latin typeface="&amp;quot"/>
              </a:rPr>
              <a:t>.;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>
                <a:latin typeface="&amp;quot"/>
              </a:rPr>
              <a:t>после</a:t>
            </a:r>
            <a:r>
              <a:rPr lang="ru-RU" dirty="0">
                <a:latin typeface="&amp;quot"/>
              </a:rPr>
              <a:t> оспаривания – </a:t>
            </a:r>
            <a:r>
              <a:rPr lang="ru-RU" sz="2400" b="1" dirty="0">
                <a:latin typeface="&amp;quot"/>
              </a:rPr>
              <a:t>около </a:t>
            </a:r>
            <a:r>
              <a:rPr lang="ru-RU" sz="2400" b="1" dirty="0" smtClean="0">
                <a:latin typeface="&amp;quot"/>
              </a:rPr>
              <a:t>781</a:t>
            </a:r>
            <a:r>
              <a:rPr lang="ru-RU" sz="2400" b="1" dirty="0" smtClean="0">
                <a:latin typeface="&amp;quot"/>
              </a:rPr>
              <a:t> </a:t>
            </a:r>
            <a:r>
              <a:rPr lang="ru-RU" sz="2400" b="1" dirty="0">
                <a:latin typeface="&amp;quot"/>
              </a:rPr>
              <a:t>млрд. руб</a:t>
            </a:r>
            <a:r>
              <a:rPr lang="ru-RU" dirty="0">
                <a:latin typeface="&amp;quot"/>
              </a:rPr>
              <a:t>.</a:t>
            </a:r>
            <a:endParaRPr lang="ru-RU" b="0" i="0" u="none" strike="noStrike" dirty="0">
              <a:effectLst/>
              <a:latin typeface="&amp;quot"/>
            </a:endParaRPr>
          </a:p>
        </p:txBody>
      </p:sp>
    </p:spTree>
    <p:extLst>
      <p:ext uri="{BB962C8B-B14F-4D97-AF65-F5344CB8AC3E}">
        <p14:creationId xmlns:p14="http://schemas.microsoft.com/office/powerpoint/2010/main" val="416453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17</a:t>
            </a:fld>
            <a:endParaRPr lang="ru-RU" sz="1200" dirty="0"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2219" y="1413529"/>
            <a:ext cx="823465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&amp;quot"/>
              </a:rPr>
              <a:t>В результате вынесенных в судебном порядке решений по искам, поступившим в суды в период </a:t>
            </a:r>
            <a:r>
              <a:rPr lang="ru-RU" b="1" dirty="0">
                <a:latin typeface="&amp;quot"/>
              </a:rPr>
              <a:t>с </a:t>
            </a:r>
            <a:r>
              <a:rPr lang="ru-RU" b="1" dirty="0" smtClean="0">
                <a:latin typeface="&amp;quot"/>
              </a:rPr>
              <a:t>01.01.2018 </a:t>
            </a:r>
            <a:r>
              <a:rPr lang="ru-RU" b="1" dirty="0">
                <a:latin typeface="&amp;quot"/>
              </a:rPr>
              <a:t>по </a:t>
            </a:r>
            <a:r>
              <a:rPr lang="ru-RU" b="1" dirty="0" smtClean="0">
                <a:latin typeface="&amp;quot"/>
              </a:rPr>
              <a:t>31.08.2018, </a:t>
            </a:r>
            <a:r>
              <a:rPr lang="ru-RU" dirty="0">
                <a:latin typeface="&amp;quot"/>
              </a:rPr>
              <a:t>наблюдается </a:t>
            </a:r>
            <a:r>
              <a:rPr lang="ru-RU" b="1" u="sng" dirty="0">
                <a:latin typeface="&amp;quot"/>
              </a:rPr>
              <a:t>падение</a:t>
            </a:r>
            <a:r>
              <a:rPr lang="ru-RU" dirty="0">
                <a:latin typeface="&amp;quot"/>
              </a:rPr>
              <a:t> суммарной величины кадастровой стоимости в отношении объектов недвижимости, по которым были приняты решения, по состоянию на </a:t>
            </a:r>
            <a:r>
              <a:rPr lang="ru-RU" b="1" dirty="0" smtClean="0">
                <a:latin typeface="&amp;quot"/>
              </a:rPr>
              <a:t>31.08.2018 </a:t>
            </a:r>
            <a:r>
              <a:rPr lang="ru-RU" dirty="0">
                <a:latin typeface="&amp;quot"/>
              </a:rPr>
              <a:t>приблизительно </a:t>
            </a:r>
            <a:r>
              <a:rPr lang="ru-RU" sz="2400" b="1" dirty="0">
                <a:latin typeface="&amp;quot"/>
              </a:rPr>
              <a:t>на </a:t>
            </a:r>
            <a:r>
              <a:rPr lang="ru-RU" sz="2400" b="1" dirty="0" smtClean="0">
                <a:latin typeface="&amp;quot"/>
              </a:rPr>
              <a:t>402,5 млрд (42,4 %): </a:t>
            </a:r>
            <a:endParaRPr lang="ru-RU" sz="2400" b="1" dirty="0" smtClean="0">
              <a:latin typeface="&amp;quot"/>
            </a:endParaRPr>
          </a:p>
          <a:p>
            <a:pPr algn="just"/>
            <a:endParaRPr lang="ru-RU" sz="2400" b="1" dirty="0">
              <a:latin typeface="&amp;quot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&amp;quot"/>
              </a:rPr>
              <a:t>   суммарная </a:t>
            </a:r>
            <a:r>
              <a:rPr lang="ru-RU" dirty="0">
                <a:latin typeface="&amp;quot"/>
              </a:rPr>
              <a:t>величина кадастровой стоимости </a:t>
            </a:r>
            <a:r>
              <a:rPr lang="ru-RU" sz="2400" b="1" dirty="0">
                <a:latin typeface="&amp;quot"/>
              </a:rPr>
              <a:t>до </a:t>
            </a:r>
            <a:r>
              <a:rPr lang="ru-RU" dirty="0">
                <a:latin typeface="&amp;quot"/>
              </a:rPr>
              <a:t>оспаривания составляла около </a:t>
            </a:r>
            <a:r>
              <a:rPr lang="ru-RU" sz="2400" b="1" dirty="0" smtClean="0">
                <a:latin typeface="&amp;quot"/>
              </a:rPr>
              <a:t>949</a:t>
            </a:r>
            <a:r>
              <a:rPr lang="ru-RU" sz="2400" b="1" dirty="0" smtClean="0">
                <a:latin typeface="&amp;quot"/>
              </a:rPr>
              <a:t> </a:t>
            </a:r>
            <a:r>
              <a:rPr lang="ru-RU" sz="2400" b="1" dirty="0">
                <a:latin typeface="&amp;quot"/>
              </a:rPr>
              <a:t>млрд. руб</a:t>
            </a:r>
            <a:r>
              <a:rPr lang="ru-RU" dirty="0">
                <a:latin typeface="&amp;quot"/>
              </a:rPr>
              <a:t>.;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&amp;quot"/>
              </a:rPr>
              <a:t>  после</a:t>
            </a:r>
            <a:r>
              <a:rPr lang="ru-RU" dirty="0" smtClean="0">
                <a:latin typeface="&amp;quot"/>
              </a:rPr>
              <a:t> </a:t>
            </a:r>
            <a:r>
              <a:rPr lang="ru-RU" dirty="0">
                <a:latin typeface="&amp;quot"/>
              </a:rPr>
              <a:t>оспаривания – </a:t>
            </a:r>
            <a:r>
              <a:rPr lang="ru-RU" sz="2400" b="1" dirty="0">
                <a:latin typeface="&amp;quot"/>
              </a:rPr>
              <a:t>около </a:t>
            </a:r>
            <a:r>
              <a:rPr lang="ru-RU" sz="2400" b="1" dirty="0" smtClean="0">
                <a:latin typeface="&amp;quot"/>
              </a:rPr>
              <a:t>547 </a:t>
            </a:r>
            <a:r>
              <a:rPr lang="ru-RU" sz="2400" b="1" dirty="0">
                <a:latin typeface="&amp;quot"/>
              </a:rPr>
              <a:t>млрд. руб</a:t>
            </a:r>
            <a:r>
              <a:rPr lang="ru-RU" dirty="0" smtClean="0">
                <a:latin typeface="&amp;quot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суммарное </a:t>
            </a:r>
            <a:r>
              <a:rPr lang="ru-RU" dirty="0"/>
              <a:t>снижение кадастровой стоимости в расчете </a:t>
            </a:r>
            <a:r>
              <a:rPr lang="ru-RU" sz="2400" b="1" dirty="0"/>
              <a:t>на 1 объект – 38,7 млн. руб.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b="0" i="0" u="none" strike="noStrike" dirty="0">
              <a:effectLst/>
              <a:latin typeface="&amp;quot"/>
            </a:endParaRPr>
          </a:p>
        </p:txBody>
      </p:sp>
    </p:spTree>
    <p:extLst>
      <p:ext uri="{BB962C8B-B14F-4D97-AF65-F5344CB8AC3E}">
        <p14:creationId xmlns:p14="http://schemas.microsoft.com/office/powerpoint/2010/main" val="167815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9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1331640" y="3071671"/>
          <a:ext cx="7344816" cy="338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" name="Прямая со стрелкой 2"/>
          <p:cNvCxnSpPr/>
          <p:nvPr/>
        </p:nvCxnSpPr>
        <p:spPr>
          <a:xfrm>
            <a:off x="7380312" y="4293096"/>
            <a:ext cx="0" cy="1008112"/>
          </a:xfrm>
          <a:prstGeom prst="straightConnector1">
            <a:avLst/>
          </a:prstGeom>
          <a:ln w="28575">
            <a:prstDash val="dash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Содержимое 12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345270" y="1412776"/>
          <a:ext cx="8579296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>
            <a:off x="2843808" y="2060848"/>
            <a:ext cx="504056" cy="0"/>
          </a:xfrm>
          <a:prstGeom prst="straightConnector1">
            <a:avLst/>
          </a:prstGeom>
          <a:ln w="28575">
            <a:prstDash val="solid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868144" y="2068810"/>
            <a:ext cx="504056" cy="0"/>
          </a:xfrm>
          <a:prstGeom prst="straightConnector1">
            <a:avLst/>
          </a:prstGeom>
          <a:ln w="28575">
            <a:prstDash val="dash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16670" y="260789"/>
            <a:ext cx="903649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/>
              <a:t>ОСПАРИВАНИЕ КС - ЧТО ЕСТЬ СЕЙЧАС </a:t>
            </a:r>
          </a:p>
          <a:p>
            <a:pPr algn="ctr"/>
            <a:r>
              <a:rPr lang="ru-RU" b="1" u="sng" dirty="0" smtClean="0"/>
              <a:t>(в соответствии со ст. 24.18.  ФЗ</a:t>
            </a:r>
            <a:r>
              <a:rPr lang="en-US" b="1" u="sng" dirty="0" smtClean="0"/>
              <a:t>-135</a:t>
            </a:r>
            <a:r>
              <a:rPr lang="ru-RU" b="1" u="sng" dirty="0" smtClean="0"/>
              <a:t>):</a:t>
            </a:r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303503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67544" y="116632"/>
            <a:ext cx="828092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СОСТАВ КОМИССИЙ - ЧТО СЕЙЧАС </a:t>
            </a:r>
            <a:r>
              <a:rPr lang="ru-RU" sz="2800" b="1" dirty="0" smtClean="0"/>
              <a:t> 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ДЕ-ЮРЕ ВОТ ТАК:</a:t>
            </a:r>
          </a:p>
          <a:p>
            <a:pPr algn="ctr"/>
            <a:endParaRPr lang="ru-RU" sz="2400" b="1" dirty="0" smtClean="0"/>
          </a:p>
          <a:p>
            <a:pPr algn="just"/>
            <a:r>
              <a:rPr lang="ru-RU" sz="2000" dirty="0" smtClean="0"/>
              <a:t>В </a:t>
            </a:r>
            <a:r>
              <a:rPr lang="ru-RU" sz="2000" dirty="0"/>
              <a:t>соответствии с </a:t>
            </a:r>
            <a:r>
              <a:rPr lang="ru-RU" sz="2000" dirty="0" smtClean="0"/>
              <a:t>135-ФЗ (ст.24.18</a:t>
            </a:r>
            <a:r>
              <a:rPr lang="ru-RU" sz="2000" dirty="0"/>
              <a:t>) в состав комиссии должны входить представители</a:t>
            </a:r>
            <a:r>
              <a:rPr lang="ru-RU" sz="2000" dirty="0" smtClean="0"/>
              <a:t>:</a:t>
            </a:r>
          </a:p>
          <a:p>
            <a:pPr algn="just"/>
            <a:endParaRPr lang="ru-RU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/>
              <a:t>органа исполнительной власти субъекта Российской Федерации,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/>
              <a:t>органа, осуществляющего функции по ГКО, федерального органа исполнительной власти, уполномоченного Правительством Российской Федерации на осуществление государственного кадастрового учета, государственной регистрации прав (</a:t>
            </a:r>
            <a:r>
              <a:rPr lang="ru-RU" sz="2000" b="1" dirty="0" err="1" smtClean="0"/>
              <a:t>Росреестр</a:t>
            </a:r>
            <a:r>
              <a:rPr lang="ru-RU" sz="2000" dirty="0" smtClean="0"/>
              <a:t>) </a:t>
            </a:r>
            <a:r>
              <a:rPr lang="ru-RU" sz="2000" b="1" u="sng" dirty="0"/>
              <a:t>или</a:t>
            </a:r>
            <a:r>
              <a:rPr lang="ru-RU" sz="2000" dirty="0"/>
              <a:t> подведомственного ему государственного бюджетного учреждения, наделенного соответствующими полномочиями (</a:t>
            </a:r>
            <a:r>
              <a:rPr lang="ru-RU" sz="2000" b="1" dirty="0"/>
              <a:t>Кадастровая палата</a:t>
            </a:r>
            <a:r>
              <a:rPr lang="ru-RU" sz="2000" dirty="0"/>
              <a:t>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/>
              <a:t>представители предпринимательского сообщества, саморегулируемых организаций оценщиков. Кандидатуры представителей предпринимательского сообщества выдвигаются некоммерческими организациями, основанными на членстве и объединяющими потребителей оценочных услуг.</a:t>
            </a:r>
            <a:endParaRPr lang="ru-RU" sz="2000" dirty="0">
              <a:effectLst/>
            </a:endParaRPr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202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33219" y="436947"/>
            <a:ext cx="73686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Законодательное регулирование</a:t>
            </a:r>
            <a:endParaRPr lang="ru-RU" sz="3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7662" y="4503474"/>
            <a:ext cx="3960000" cy="14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135-ФЗ</a:t>
            </a:r>
          </a:p>
          <a:p>
            <a:pPr algn="ctr"/>
            <a:r>
              <a:rPr lang="ru-RU" sz="2200" b="1" dirty="0">
                <a:solidFill>
                  <a:srgbClr val="FF0000"/>
                </a:solidFill>
              </a:rPr>
              <a:t>«Об оценочной </a:t>
            </a:r>
            <a:r>
              <a:rPr lang="ru-RU" sz="2200" b="1" dirty="0" smtClean="0">
                <a:solidFill>
                  <a:srgbClr val="FF0000"/>
                </a:solidFill>
              </a:rPr>
              <a:t>деятельности в </a:t>
            </a:r>
            <a:r>
              <a:rPr lang="ru-RU" sz="2200" b="1" dirty="0">
                <a:solidFill>
                  <a:srgbClr val="FF0000"/>
                </a:solidFill>
              </a:rPr>
              <a:t>РФ»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70363" y="1914609"/>
            <a:ext cx="3960000" cy="14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Процессуальные кодексы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</a:rPr>
              <a:t>(</a:t>
            </a:r>
            <a:r>
              <a:rPr lang="ru-RU" sz="2000" b="1" dirty="0" smtClean="0">
                <a:solidFill>
                  <a:srgbClr val="FF0000"/>
                </a:solidFill>
              </a:rPr>
              <a:t>АПК, ГПК, УПК, КоАП, КАС)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70363" y="4503474"/>
            <a:ext cx="3960000" cy="14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Федеральные стандарты оценки (ФСО)</a:t>
            </a:r>
            <a:endParaRPr lang="ru-RU" sz="22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2</a:t>
            </a:fld>
            <a:endParaRPr lang="ru-RU" sz="1200" dirty="0">
              <a:latin typeface="Calibri" panose="020F0502020204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7662" y="1914609"/>
            <a:ext cx="3960000" cy="14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73-</a:t>
            </a:r>
            <a:r>
              <a:rPr lang="ru-RU" sz="2400" b="1" dirty="0" smtClean="0">
                <a:solidFill>
                  <a:srgbClr val="FF0000"/>
                </a:solidFill>
              </a:rPr>
              <a:t>ФЗ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«О ГСЭД»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47410" y="3717995"/>
            <a:ext cx="25402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VS</a:t>
            </a:r>
            <a:endParaRPr lang="ru-RU" sz="2400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007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39552" y="620688"/>
            <a:ext cx="82809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При этом лица, замещающие государственные должности Российской Федерации, государственные должности субъектов Российской Федерации, должности государственной и муниципальной службы, должны составлять </a:t>
            </a:r>
            <a:r>
              <a:rPr lang="ru-RU" sz="2000" b="1" u="sng" dirty="0" smtClean="0"/>
              <a:t>не </a:t>
            </a:r>
            <a:r>
              <a:rPr lang="ru-RU" sz="2000" b="1" u="sng" dirty="0"/>
              <a:t>более половины членов состава комиссии</a:t>
            </a:r>
            <a:r>
              <a:rPr lang="ru-RU" sz="2000" b="1" u="sng" dirty="0" smtClean="0"/>
              <a:t>.</a:t>
            </a:r>
          </a:p>
          <a:p>
            <a:pPr algn="just"/>
            <a:endParaRPr lang="ru-RU" sz="2000" dirty="0">
              <a:effectLst/>
            </a:endParaRPr>
          </a:p>
          <a:p>
            <a:pPr algn="just"/>
            <a:r>
              <a:rPr lang="ru-RU" sz="2000" dirty="0"/>
              <a:t>Так же данной статьей установлено, что </a:t>
            </a:r>
            <a:r>
              <a:rPr lang="ru-RU" sz="2000" u="sng" dirty="0"/>
              <a:t>требования к входящим в состав комиссии представителям предпринимательского сообщества, саморегулируемых организаций оценщиков</a:t>
            </a:r>
            <a:r>
              <a:rPr lang="ru-RU" sz="2000" dirty="0"/>
              <a:t>, порядок создания и работы комиссии, включая порядок представления кандидатур для включения в состав комиссии, в том числе в целях ротации (далее — порядок создания и работы комиссии), </a:t>
            </a:r>
            <a:r>
              <a:rPr lang="ru-RU" sz="2000" b="1" u="sng" dirty="0"/>
              <a:t>устанавливаются уполномоченным федеральным органом (</a:t>
            </a:r>
            <a:r>
              <a:rPr lang="ru-RU" sz="2000" b="1" u="sng" dirty="0" smtClean="0"/>
              <a:t>Минэкономразвития РФ).</a:t>
            </a:r>
            <a:endParaRPr lang="ru-RU" sz="2000" b="1" u="sng" dirty="0">
              <a:effectLst/>
            </a:endParaRPr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5557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611560" y="188640"/>
            <a:ext cx="82809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ТАК КАК ЖЕ ДЕ-ФАКТО ?</a:t>
            </a:r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r>
              <a:rPr lang="ru-RU" sz="2000" dirty="0" smtClean="0"/>
              <a:t>У </a:t>
            </a:r>
            <a:r>
              <a:rPr lang="ru-RU" sz="2000" dirty="0"/>
              <a:t>нас по вопросу состава комиссии </a:t>
            </a:r>
            <a:r>
              <a:rPr lang="ru-RU" sz="2000" b="1" u="sng" dirty="0"/>
              <a:t>до сих пор</a:t>
            </a:r>
            <a:r>
              <a:rPr lang="ru-RU" sz="2000" b="1" dirty="0"/>
              <a:t> </a:t>
            </a:r>
            <a:r>
              <a:rPr lang="ru-RU" sz="2000" dirty="0"/>
              <a:t>действуют положения </a:t>
            </a:r>
            <a:r>
              <a:rPr lang="ru-RU" sz="2000" dirty="0" smtClean="0"/>
              <a:t>статьи 24.19 135-ФЗ в </a:t>
            </a:r>
            <a:r>
              <a:rPr lang="ru-RU" sz="2000" dirty="0"/>
              <a:t>редакции </a:t>
            </a:r>
            <a:r>
              <a:rPr lang="ru-RU" sz="2000" b="1" u="sng" dirty="0"/>
              <a:t>от 30.11.2011 г</a:t>
            </a:r>
            <a:r>
              <a:rPr lang="ru-RU" sz="2000" b="1" dirty="0"/>
              <a:t>. </a:t>
            </a:r>
            <a:endParaRPr lang="ru-RU" sz="2000" b="1" dirty="0" smtClean="0"/>
          </a:p>
          <a:p>
            <a:pPr algn="just"/>
            <a:endParaRPr lang="ru-RU" sz="2000" b="1" dirty="0" smtClean="0"/>
          </a:p>
          <a:p>
            <a:pPr algn="just"/>
            <a:r>
              <a:rPr lang="ru-RU" sz="2000" dirty="0" smtClean="0"/>
              <a:t>«В </a:t>
            </a:r>
            <a:r>
              <a:rPr lang="ru-RU" sz="2000" dirty="0"/>
              <a:t>состав комиссии входят по одному </a:t>
            </a:r>
            <a:r>
              <a:rPr lang="ru-RU" sz="2000" dirty="0" smtClean="0"/>
              <a:t>представителю: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органа </a:t>
            </a:r>
            <a:r>
              <a:rPr lang="ru-RU" sz="2000" dirty="0"/>
              <a:t>исполнительной власти субъекта Российской Федерации</a:t>
            </a:r>
            <a:r>
              <a:rPr lang="ru-RU" sz="2000" dirty="0" smtClean="0"/>
              <a:t>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органа</a:t>
            </a:r>
            <a:r>
              <a:rPr lang="ru-RU" sz="2000" dirty="0"/>
              <a:t>, осуществляющего функции по государственной кадастровой оценке, </a:t>
            </a:r>
            <a:endParaRPr lang="ru-RU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органа </a:t>
            </a:r>
            <a:r>
              <a:rPr lang="ru-RU" sz="2000" dirty="0"/>
              <a:t>кадастрового учета, </a:t>
            </a:r>
            <a:endParaRPr lang="ru-RU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Национального </a:t>
            </a:r>
            <a:r>
              <a:rPr lang="ru-RU" sz="2000" dirty="0"/>
              <a:t>совета по оценочной деятельности</a:t>
            </a:r>
            <a:r>
              <a:rPr lang="ru-RU" sz="2000" dirty="0" smtClean="0"/>
              <a:t>.»</a:t>
            </a:r>
          </a:p>
          <a:p>
            <a:pPr algn="ctr"/>
            <a:r>
              <a:rPr lang="ru-RU" sz="2000" dirty="0" smtClean="0"/>
              <a:t> </a:t>
            </a:r>
          </a:p>
          <a:p>
            <a:pPr algn="ctr"/>
            <a:r>
              <a:rPr lang="ru-RU" sz="2000" dirty="0" smtClean="0"/>
              <a:t>То есть до </a:t>
            </a:r>
            <a:r>
              <a:rPr lang="ru-RU" sz="2000" dirty="0"/>
              <a:t>сих пор у нас </a:t>
            </a:r>
            <a:r>
              <a:rPr lang="ru-RU" sz="2000" dirty="0" smtClean="0"/>
              <a:t>Комиссии </a:t>
            </a:r>
            <a:r>
              <a:rPr lang="ru-RU" sz="2000" dirty="0"/>
              <a:t>состоят </a:t>
            </a:r>
            <a:endParaRPr lang="ru-RU" sz="2000" dirty="0" smtClean="0"/>
          </a:p>
          <a:p>
            <a:pPr algn="ctr"/>
            <a:r>
              <a:rPr lang="ru-RU" sz="2000" b="1" u="sng" dirty="0" smtClean="0"/>
              <a:t>из </a:t>
            </a:r>
            <a:r>
              <a:rPr lang="ru-RU" sz="2000" b="1" u="sng" dirty="0"/>
              <a:t>этих 4 представителей.</a:t>
            </a:r>
            <a:endParaRPr lang="ru-RU" sz="2000" b="1" u="sng" dirty="0">
              <a:effectLst/>
            </a:endParaRPr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94414" y="6453336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123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28957031"/>
              </p:ext>
            </p:extLst>
          </p:nvPr>
        </p:nvGraphicFramePr>
        <p:xfrm>
          <a:off x="1068940" y="1823843"/>
          <a:ext cx="7344816" cy="338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" name="Прямая со стрелкой 2"/>
          <p:cNvCxnSpPr/>
          <p:nvPr/>
        </p:nvCxnSpPr>
        <p:spPr>
          <a:xfrm flipH="1">
            <a:off x="7148486" y="3080632"/>
            <a:ext cx="14593" cy="925551"/>
          </a:xfrm>
          <a:prstGeom prst="straightConnector1">
            <a:avLst/>
          </a:prstGeom>
          <a:ln w="28575">
            <a:prstDash val="dash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16670" y="260789"/>
            <a:ext cx="90364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/>
              <a:t>ОСПАРИВАНИЕ КС - ЧТО </a:t>
            </a:r>
            <a:r>
              <a:rPr lang="ru-RU" sz="3200" b="1" u="sng" dirty="0" smtClean="0"/>
              <a:t>ДОЛЖНО БЫТЬ</a:t>
            </a:r>
            <a:r>
              <a:rPr lang="ru-RU" sz="3200" b="1" u="sng" dirty="0" smtClean="0"/>
              <a:t> </a:t>
            </a:r>
            <a:endParaRPr lang="ru-RU" sz="3200" b="1" u="sng" dirty="0" smtClean="0"/>
          </a:p>
          <a:p>
            <a:pPr algn="ctr"/>
            <a:r>
              <a:rPr lang="ru-RU" sz="2400" b="1" u="sng" dirty="0" smtClean="0"/>
              <a:t>(в соответствии ФЗ</a:t>
            </a:r>
            <a:r>
              <a:rPr lang="en-US" sz="2400" b="1" u="sng" dirty="0" smtClean="0"/>
              <a:t>-</a:t>
            </a:r>
            <a:r>
              <a:rPr lang="ru-RU" sz="2400" b="1" u="sng" dirty="0" smtClean="0"/>
              <a:t>237):</a:t>
            </a:r>
            <a:endParaRPr lang="ru-RU" sz="2400" b="1" u="sng" dirty="0"/>
          </a:p>
        </p:txBody>
      </p:sp>
    </p:spTree>
    <p:extLst>
      <p:ext uri="{BB962C8B-B14F-4D97-AF65-F5344CB8AC3E}">
        <p14:creationId xmlns:p14="http://schemas.microsoft.com/office/powerpoint/2010/main" val="74800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23528" y="620688"/>
            <a:ext cx="864095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6088" indent="-446088" algn="just"/>
            <a:r>
              <a:rPr lang="ru-RU" sz="2000" b="1" u="sng" dirty="0" smtClean="0"/>
              <a:t>Статья 22, п.8</a:t>
            </a:r>
            <a:r>
              <a:rPr lang="ru-RU" sz="2000" b="1" u="sng" dirty="0"/>
              <a:t>. </a:t>
            </a:r>
            <a:endParaRPr lang="ru-RU" sz="2000" b="1" u="sng" dirty="0" smtClean="0"/>
          </a:p>
          <a:p>
            <a:pPr marL="446088" indent="-446088" algn="just"/>
            <a:r>
              <a:rPr lang="ru-RU" sz="2000" dirty="0" smtClean="0"/>
              <a:t>В </a:t>
            </a:r>
            <a:r>
              <a:rPr lang="ru-RU" sz="2000" dirty="0"/>
              <a:t>состав комиссии </a:t>
            </a:r>
            <a:r>
              <a:rPr lang="ru-RU" sz="2000" u="sng" dirty="0" smtClean="0"/>
              <a:t>входят</a:t>
            </a:r>
            <a:r>
              <a:rPr lang="ru-RU" sz="2000" dirty="0" smtClean="0"/>
              <a:t>: </a:t>
            </a:r>
          </a:p>
          <a:p>
            <a:pPr marL="446088" indent="-446088" algn="just">
              <a:buFont typeface="Arial" panose="020B0604020202020204" pitchFamily="34" charset="0"/>
              <a:buChar char="•"/>
            </a:pPr>
            <a:r>
              <a:rPr lang="ru-RU" sz="2000" dirty="0"/>
              <a:t>	</a:t>
            </a:r>
            <a:r>
              <a:rPr lang="ru-RU" sz="2000" dirty="0" smtClean="0"/>
              <a:t>один </a:t>
            </a:r>
            <a:r>
              <a:rPr lang="ru-RU" sz="2000" dirty="0"/>
              <a:t>представитель уполномоченного органа </a:t>
            </a:r>
            <a:r>
              <a:rPr lang="ru-RU" sz="2000" dirty="0" smtClean="0"/>
              <a:t>субъекта РФ, </a:t>
            </a:r>
          </a:p>
          <a:p>
            <a:pPr marL="446088" indent="-446088" algn="just">
              <a:buFont typeface="Arial" panose="020B0604020202020204" pitchFamily="34" charset="0"/>
              <a:buChar char="•"/>
            </a:pPr>
            <a:r>
              <a:rPr lang="ru-RU" sz="2000" dirty="0"/>
              <a:t>	</a:t>
            </a:r>
            <a:r>
              <a:rPr lang="ru-RU" sz="2000" dirty="0" smtClean="0"/>
              <a:t>один </a:t>
            </a:r>
            <a:r>
              <a:rPr lang="ru-RU" sz="2000" dirty="0"/>
              <a:t>представитель органа регистрации прав и </a:t>
            </a:r>
            <a:endParaRPr lang="ru-RU" sz="2000" dirty="0" smtClean="0"/>
          </a:p>
          <a:p>
            <a:pPr marL="446088" indent="-446088" algn="just">
              <a:buFont typeface="Arial" panose="020B0604020202020204" pitchFamily="34" charset="0"/>
              <a:buChar char="•"/>
            </a:pPr>
            <a:r>
              <a:rPr lang="ru-RU" sz="2000" dirty="0"/>
              <a:t>	</a:t>
            </a:r>
            <a:r>
              <a:rPr lang="ru-RU" sz="2000" dirty="0" smtClean="0"/>
              <a:t>один </a:t>
            </a:r>
            <a:r>
              <a:rPr lang="ru-RU" sz="2000" dirty="0"/>
              <a:t>представитель уполномоченного по защите прав предпринимателей в </a:t>
            </a:r>
            <a:r>
              <a:rPr lang="ru-RU" sz="2000" dirty="0" smtClean="0"/>
              <a:t>субъекте РФ. </a:t>
            </a:r>
          </a:p>
          <a:p>
            <a:pPr marL="446088" indent="-446088" algn="just"/>
            <a:endParaRPr lang="ru-RU" sz="2000" dirty="0" smtClean="0"/>
          </a:p>
          <a:p>
            <a:pPr marL="446088" indent="-446088" algn="just"/>
            <a:r>
              <a:rPr lang="ru-RU" sz="2000" dirty="0" smtClean="0"/>
              <a:t>В </a:t>
            </a:r>
            <a:r>
              <a:rPr lang="ru-RU" sz="2000" dirty="0"/>
              <a:t>состав комиссии </a:t>
            </a:r>
            <a:r>
              <a:rPr lang="ru-RU" sz="2000" u="sng" dirty="0"/>
              <a:t>могут входить </a:t>
            </a:r>
            <a:r>
              <a:rPr lang="ru-RU" sz="2000" dirty="0" smtClean="0"/>
              <a:t>представители: </a:t>
            </a:r>
          </a:p>
          <a:p>
            <a:pPr marL="446088" indent="-446088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иных </a:t>
            </a:r>
            <a:r>
              <a:rPr lang="ru-RU" sz="2000" dirty="0"/>
              <a:t>федеральных органов исполнительной власти, </a:t>
            </a:r>
            <a:endParaRPr lang="ru-RU" sz="2000" dirty="0" smtClean="0"/>
          </a:p>
          <a:p>
            <a:pPr marL="446088" indent="-446088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органов </a:t>
            </a:r>
            <a:r>
              <a:rPr lang="ru-RU" sz="2000" dirty="0"/>
              <a:t>исполнительной власти </a:t>
            </a:r>
            <a:r>
              <a:rPr lang="ru-RU" sz="2000" dirty="0" smtClean="0"/>
              <a:t>субъекта РФ,</a:t>
            </a:r>
          </a:p>
          <a:p>
            <a:pPr marL="446088" indent="-446088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совета </a:t>
            </a:r>
            <a:r>
              <a:rPr lang="ru-RU" sz="2000" dirty="0"/>
              <a:t>муниципальных образований </a:t>
            </a:r>
            <a:r>
              <a:rPr lang="ru-RU" sz="2000" dirty="0" smtClean="0"/>
              <a:t>субъекта РФ, </a:t>
            </a:r>
          </a:p>
          <a:p>
            <a:pPr marL="446088" indent="-446088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предпринимательского </a:t>
            </a:r>
            <a:r>
              <a:rPr lang="ru-RU" sz="2000" dirty="0"/>
              <a:t>сообщества, </a:t>
            </a:r>
            <a:endParaRPr lang="ru-RU" sz="2000" dirty="0" smtClean="0"/>
          </a:p>
          <a:p>
            <a:pPr marL="446088" indent="-446088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саморегулируемых </a:t>
            </a:r>
            <a:r>
              <a:rPr lang="ru-RU" sz="2000" dirty="0"/>
              <a:t>организаций оценщиков, </a:t>
            </a:r>
            <a:endParaRPr lang="ru-RU" sz="2000" dirty="0" smtClean="0"/>
          </a:p>
          <a:p>
            <a:pPr marL="446088" indent="-446088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уполномоченного </a:t>
            </a:r>
            <a:r>
              <a:rPr lang="ru-RU" sz="2000" dirty="0"/>
              <a:t>по правам человека в </a:t>
            </a:r>
            <a:r>
              <a:rPr lang="ru-RU" sz="2000" dirty="0" smtClean="0"/>
              <a:t>субъекте РФ.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При </a:t>
            </a:r>
            <a:r>
              <a:rPr lang="ru-RU" sz="2000" dirty="0"/>
              <a:t>этом </a:t>
            </a:r>
            <a:r>
              <a:rPr lang="ru-RU" sz="2000" b="1" u="sng" dirty="0"/>
              <a:t>лица, замещающие государственные должности</a:t>
            </a:r>
            <a:r>
              <a:rPr lang="ru-RU" sz="2000" b="1" dirty="0"/>
              <a:t> </a:t>
            </a:r>
            <a:r>
              <a:rPr lang="ru-RU" sz="2000" dirty="0" smtClean="0"/>
              <a:t>… должны </a:t>
            </a:r>
            <a:r>
              <a:rPr lang="ru-RU" sz="2000" dirty="0"/>
              <a:t>составлять </a:t>
            </a:r>
            <a:r>
              <a:rPr lang="ru-RU" sz="2000" b="1" u="sng" dirty="0"/>
              <a:t>не более половины членов состава комиссии</a:t>
            </a:r>
            <a:r>
              <a:rPr lang="ru-RU" sz="2000" dirty="0" smtClean="0"/>
              <a:t>.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В </a:t>
            </a:r>
            <a:r>
              <a:rPr lang="ru-RU" sz="2000" dirty="0"/>
              <a:t>состав комиссии должно быть включено </a:t>
            </a:r>
            <a:r>
              <a:rPr lang="ru-RU" sz="2000" b="1" u="sng" dirty="0"/>
              <a:t>не менее пяти членов</a:t>
            </a:r>
            <a:r>
              <a:rPr lang="ru-RU" sz="2000" dirty="0"/>
              <a:t>.</a:t>
            </a:r>
            <a:endParaRPr lang="ru-RU" sz="2000" b="1" dirty="0" smtClean="0"/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23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75656" y="188640"/>
            <a:ext cx="5928617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 Комиссии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237-ФЗ 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232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24</a:t>
            </a:fld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08851"/>
            <a:ext cx="4464496" cy="362350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0523" y="3789040"/>
            <a:ext cx="4379749" cy="279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48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76863" y="1196752"/>
            <a:ext cx="834361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42900"/>
            <a:r>
              <a:rPr lang="ru-RU" sz="2000" b="1" dirty="0" smtClean="0"/>
              <a:t>Статья 22 237-ФЗ. </a:t>
            </a:r>
            <a:r>
              <a:rPr lang="ru-RU" sz="2000" b="1" dirty="0"/>
              <a:t>Рассмотрение споров о результатах определения кадастровой стоимости</a:t>
            </a:r>
          </a:p>
          <a:p>
            <a:pPr indent="342900"/>
            <a:r>
              <a:rPr lang="ru-RU" sz="2000" b="1" dirty="0"/>
              <a:t> </a:t>
            </a:r>
          </a:p>
          <a:p>
            <a:pPr marL="457200" indent="-457200" algn="just">
              <a:buAutoNum type="arabicPeriod"/>
            </a:pPr>
            <a:r>
              <a:rPr lang="ru-RU" sz="2000" dirty="0" smtClean="0"/>
              <a:t>Результаты </a:t>
            </a:r>
            <a:r>
              <a:rPr lang="ru-RU" sz="2000" dirty="0"/>
              <a:t>определения кадастровой стоимости могут быть оспорены юридическими лицами и физическими лицами, если результаты определения кадастровой стоимости затрагивают права или обязанности этих лиц, а также органами государственной власти и органами местного самоуправления в отношении объектов недвижимости, находящихся в государственной или муниципальной собственности (за исключением случаев, установленных настоящей статьей), </a:t>
            </a:r>
            <a:r>
              <a:rPr lang="ru-RU" sz="2000" dirty="0" smtClean="0"/>
              <a:t>               </a:t>
            </a:r>
            <a:r>
              <a:rPr lang="ru-RU" sz="2000" b="1" u="sng" dirty="0" smtClean="0"/>
              <a:t>в </a:t>
            </a:r>
            <a:r>
              <a:rPr lang="ru-RU" sz="2000" b="1" u="sng" dirty="0"/>
              <a:t>комиссии в случае ее создания в субъекте Российской Федерации </a:t>
            </a:r>
            <a:r>
              <a:rPr lang="ru-RU" sz="2000" dirty="0"/>
              <a:t>или в суде</a:t>
            </a:r>
            <a:r>
              <a:rPr lang="ru-RU" sz="2000" dirty="0" smtClean="0"/>
              <a:t>.</a:t>
            </a:r>
          </a:p>
          <a:p>
            <a:pPr marL="457200" indent="-457200" algn="just">
              <a:buAutoNum type="arabicPeriod"/>
            </a:pPr>
            <a:endParaRPr lang="ru-RU" sz="2000" dirty="0">
              <a:effectLst/>
            </a:endParaRPr>
          </a:p>
          <a:p>
            <a:pPr algn="ctr"/>
            <a:r>
              <a:rPr lang="ru-RU" sz="2000" b="1" u="sng" dirty="0" smtClean="0"/>
              <a:t>По 135-ФЗ соответствующие Комиссии созданы </a:t>
            </a:r>
          </a:p>
          <a:p>
            <a:pPr algn="ctr"/>
            <a:r>
              <a:rPr lang="ru-RU" sz="2000" b="1" u="sng" dirty="0" smtClean="0"/>
              <a:t>во всех субъектах РФ</a:t>
            </a:r>
            <a:endParaRPr lang="ru-RU" sz="2000" b="1" u="sng" dirty="0">
              <a:effectLst/>
            </a:endParaRPr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25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75656" y="188640"/>
            <a:ext cx="5928617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 ВСЕ ЛИ ХОРОШО В 237-ФЗ </a:t>
            </a:r>
          </a:p>
          <a:p>
            <a:pPr marL="0" indent="0" algn="ctr">
              <a:buFont typeface="Georgia" pitchFamily="18" charset="0"/>
              <a:buNone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части работы Комиссий ?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708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51520" y="692696"/>
            <a:ext cx="864095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/>
              <a:t>НАШЕ ПРЕДЛОЖЕНИЕ:</a:t>
            </a:r>
          </a:p>
          <a:p>
            <a:pPr algn="just"/>
            <a:endParaRPr lang="ru-RU" sz="2400" b="1" dirty="0" smtClean="0"/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/>
              <a:t>В</a:t>
            </a:r>
            <a:r>
              <a:rPr lang="ru-RU" sz="2800" b="1" dirty="0" smtClean="0"/>
              <a:t> п.1 ст.22 237-ФЗ исключить словосочетание «в случае ее создания в субъекте Российской Федерации».</a:t>
            </a:r>
          </a:p>
          <a:p>
            <a:pPr algn="ctr"/>
            <a:endParaRPr lang="ru-RU" sz="2800" b="1" dirty="0"/>
          </a:p>
          <a:p>
            <a:pPr algn="ctr"/>
            <a:r>
              <a:rPr lang="ru-RU" sz="2400" b="1" dirty="0" smtClean="0"/>
              <a:t>Данная поправка приведет к обязательному созданию Комиссий в каждом субъекте РФ, </a:t>
            </a:r>
          </a:p>
          <a:p>
            <a:pPr algn="ctr"/>
            <a:r>
              <a:rPr lang="ru-RU" sz="2400" b="1" dirty="0" smtClean="0"/>
              <a:t>что позволит налогоплательщикам реализовывать оспаривание кадастровой стоимости </a:t>
            </a:r>
          </a:p>
          <a:p>
            <a:pPr algn="ctr"/>
            <a:r>
              <a:rPr lang="ru-RU" sz="2400" b="1" dirty="0"/>
              <a:t>в</a:t>
            </a:r>
            <a:r>
              <a:rPr lang="ru-RU" sz="2400" b="1" dirty="0" smtClean="0"/>
              <a:t> досудебном порядке </a:t>
            </a:r>
          </a:p>
          <a:p>
            <a:pPr algn="just"/>
            <a:endParaRPr lang="ru-RU" sz="2400" dirty="0" smtClean="0"/>
          </a:p>
          <a:p>
            <a:pPr marL="446088" indent="-446088" algn="just">
              <a:buAutoNum type="arabicPeriod"/>
            </a:pP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7196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1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57857688"/>
              </p:ext>
            </p:extLst>
          </p:nvPr>
        </p:nvGraphicFramePr>
        <p:xfrm>
          <a:off x="345270" y="2630292"/>
          <a:ext cx="8579296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>
            <a:off x="2919587" y="3324131"/>
            <a:ext cx="504056" cy="0"/>
          </a:xfrm>
          <a:prstGeom prst="straightConnector1">
            <a:avLst/>
          </a:prstGeom>
          <a:ln w="28575">
            <a:prstDash val="solid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883300" y="3301781"/>
            <a:ext cx="504056" cy="0"/>
          </a:xfrm>
          <a:prstGeom prst="straightConnector1">
            <a:avLst/>
          </a:prstGeom>
          <a:ln w="28575">
            <a:prstDash val="dash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16670" y="260789"/>
            <a:ext cx="90364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/>
              <a:t>ОСПАРИВАНИЕ КС - ЧТО </a:t>
            </a:r>
            <a:r>
              <a:rPr lang="ru-RU" sz="3200" b="1" u="sng" dirty="0" smtClean="0"/>
              <a:t>ПРЕДЛАГАЕТСЯ </a:t>
            </a:r>
            <a:endParaRPr lang="ru-RU" sz="3200" b="1" u="sng" dirty="0" smtClean="0"/>
          </a:p>
          <a:p>
            <a:pPr algn="ctr"/>
            <a:r>
              <a:rPr lang="ru-RU" sz="2400" b="1" u="sng" dirty="0" smtClean="0"/>
              <a:t>(в соответствии </a:t>
            </a:r>
            <a:r>
              <a:rPr lang="ru-RU" sz="2400" b="1" u="sng" dirty="0" smtClean="0"/>
              <a:t>с проектом изменений в 237-ФЗ </a:t>
            </a:r>
          </a:p>
          <a:p>
            <a:pPr algn="ctr"/>
            <a:r>
              <a:rPr lang="ru-RU" sz="2400" b="1" u="sng" dirty="0" smtClean="0"/>
              <a:t>от Минэкономразвития РФ</a:t>
            </a:r>
            <a:r>
              <a:rPr lang="ru-RU" sz="2400" b="1" u="sng" dirty="0" smtClean="0"/>
              <a:t>):</a:t>
            </a:r>
            <a:endParaRPr lang="ru-RU" sz="2400" b="1" u="sng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7508724" y="3998444"/>
            <a:ext cx="16517" cy="789444"/>
          </a:xfrm>
          <a:prstGeom prst="straightConnector1">
            <a:avLst/>
          </a:prstGeom>
          <a:ln w="28575">
            <a:prstDash val="dash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Группа 11"/>
          <p:cNvGrpSpPr/>
          <p:nvPr/>
        </p:nvGrpSpPr>
        <p:grpSpPr>
          <a:xfrm>
            <a:off x="5632906" y="4787888"/>
            <a:ext cx="3329996" cy="1368152"/>
            <a:chOff x="6005021" y="0"/>
            <a:chExt cx="2567924" cy="136815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6005021" y="0"/>
              <a:ext cx="2567924" cy="1368152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 txBox="1"/>
            <p:nvPr/>
          </p:nvSpPr>
          <p:spPr>
            <a:xfrm>
              <a:off x="6045093" y="40072"/>
              <a:ext cx="2487780" cy="128800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 smtClean="0">
                  <a:solidFill>
                    <a:srgbClr val="FF0000"/>
                  </a:solidFill>
                </a:rPr>
                <a:t>ОСПАРИВАЕТСЯ РЕШЕНИЕ ГБУ,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rgbClr val="FF0000"/>
                  </a:solidFill>
                </a:rPr>
                <a:t>не устанавливается КС в размере РС</a:t>
              </a:r>
              <a:endParaRPr lang="ru-RU" sz="2000" b="1" kern="1200" dirty="0" smtClean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327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27299" y="1617200"/>
            <a:ext cx="864095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/>
              <a:t>НАШЕ ПРЕДЛОЖЕНИЕ:</a:t>
            </a:r>
          </a:p>
          <a:p>
            <a:pPr algn="just"/>
            <a:endParaRPr lang="ru-RU" sz="2400" b="1" dirty="0" smtClean="0"/>
          </a:p>
          <a:p>
            <a:pPr algn="ctr"/>
            <a:endParaRPr lang="ru-RU" sz="2800" b="1" dirty="0" smtClean="0"/>
          </a:p>
          <a:p>
            <a:pPr algn="ctr"/>
            <a:r>
              <a:rPr lang="ru-RU" sz="2400" b="1" dirty="0" smtClean="0"/>
              <a:t>ОСТАВИТЬ В СИЛЕ ДЕЙСТВУЮЩУЮ РЕДАКЦИЮ </a:t>
            </a:r>
          </a:p>
          <a:p>
            <a:pPr algn="ctr"/>
            <a:r>
              <a:rPr lang="ru-RU" sz="2400" b="1" dirty="0" smtClean="0"/>
              <a:t>237-ФЗ В ЧАСТИ ПРОЦЕДУРЫ ОСПАРИВАНИЯ КС</a:t>
            </a:r>
            <a:endParaRPr lang="ru-RU" sz="2400" b="1" dirty="0" smtClean="0"/>
          </a:p>
          <a:p>
            <a:pPr marL="446088" indent="-446088" algn="just">
              <a:buAutoNum type="arabicPeriod"/>
            </a:pP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997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51520" y="692696"/>
            <a:ext cx="864095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/>
              <a:t>ПРОЧИЕ ПРЕДЛОЖЕНИЯ:</a:t>
            </a:r>
          </a:p>
          <a:p>
            <a:pPr algn="just"/>
            <a:endParaRPr lang="ru-RU" sz="2400" b="1" dirty="0" smtClean="0"/>
          </a:p>
          <a:p>
            <a:pPr algn="ctr"/>
            <a:r>
              <a:rPr lang="ru-RU" sz="2800" b="1" dirty="0" smtClean="0"/>
              <a:t>При оспаривании в Комиссии вернуть норму </a:t>
            </a:r>
          </a:p>
          <a:p>
            <a:pPr algn="ctr"/>
            <a:r>
              <a:rPr lang="ru-RU" sz="2800" b="1" dirty="0" smtClean="0"/>
              <a:t>об обязательной экспертизе в СРОО </a:t>
            </a:r>
          </a:p>
          <a:p>
            <a:pPr algn="ctr"/>
            <a:r>
              <a:rPr lang="ru-RU" sz="2800" b="1" dirty="0" smtClean="0"/>
              <a:t>отчетов об оценке, </a:t>
            </a:r>
          </a:p>
          <a:p>
            <a:pPr algn="ctr"/>
            <a:r>
              <a:rPr lang="ru-RU" sz="2800" b="1" dirty="0" smtClean="0"/>
              <a:t>в случае если разница между РС и КС составляет </a:t>
            </a:r>
            <a:r>
              <a:rPr lang="ru-RU" sz="2800" b="1" u="sng" dirty="0" smtClean="0"/>
              <a:t>более 30 %</a:t>
            </a:r>
          </a:p>
          <a:p>
            <a:pPr algn="ctr"/>
            <a:endParaRPr lang="ru-RU" sz="2800" b="1" dirty="0"/>
          </a:p>
          <a:p>
            <a:pPr algn="ctr"/>
            <a:r>
              <a:rPr lang="ru-RU" sz="2400" b="1" u="sng" dirty="0" smtClean="0"/>
              <a:t>Данная поправка приведет к:</a:t>
            </a:r>
          </a:p>
          <a:p>
            <a:pPr marL="342900" indent="-342900" algn="ctr">
              <a:buFontTx/>
              <a:buChar char="-"/>
            </a:pPr>
            <a:r>
              <a:rPr lang="ru-RU" sz="2400" b="1" dirty="0" smtClean="0"/>
              <a:t>Снижению количества некачественных и «заказных» оценок;</a:t>
            </a:r>
          </a:p>
          <a:p>
            <a:pPr marL="342900" indent="-342900" algn="ctr">
              <a:buFontTx/>
              <a:buChar char="-"/>
            </a:pPr>
            <a:r>
              <a:rPr lang="ru-RU" sz="2400" b="1" dirty="0" smtClean="0"/>
              <a:t>Укреплению института саморегулирования в ОД;</a:t>
            </a:r>
          </a:p>
          <a:p>
            <a:pPr marL="342900" indent="-342900" algn="ctr">
              <a:buFontTx/>
              <a:buChar char="-"/>
            </a:pPr>
            <a:r>
              <a:rPr lang="ru-RU" sz="2400" b="1" dirty="0" smtClean="0"/>
              <a:t>Паритету требований по рассмотрению Отчетов об оценке в Комиссиях и судах </a:t>
            </a:r>
          </a:p>
          <a:p>
            <a:pPr algn="just"/>
            <a:endParaRPr lang="ru-RU" sz="2400" dirty="0" smtClean="0"/>
          </a:p>
          <a:p>
            <a:pPr marL="446088" indent="-446088" algn="just">
              <a:buAutoNum type="arabicPeriod"/>
            </a:pP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29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343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3</a:t>
            </a:fld>
            <a:endParaRPr lang="ru-RU" sz="12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0283979"/>
              </p:ext>
            </p:extLst>
          </p:nvPr>
        </p:nvGraphicFramePr>
        <p:xfrm>
          <a:off x="1095380" y="516814"/>
          <a:ext cx="7086108" cy="5404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036">
                  <a:extLst>
                    <a:ext uri="{9D8B030D-6E8A-4147-A177-3AD203B41FA5}">
                      <a16:colId xmlns:a16="http://schemas.microsoft.com/office/drawing/2014/main" val="484167836"/>
                    </a:ext>
                  </a:extLst>
                </a:gridCol>
                <a:gridCol w="2362036">
                  <a:extLst>
                    <a:ext uri="{9D8B030D-6E8A-4147-A177-3AD203B41FA5}">
                      <a16:colId xmlns:a16="http://schemas.microsoft.com/office/drawing/2014/main" val="26089367"/>
                    </a:ext>
                  </a:extLst>
                </a:gridCol>
                <a:gridCol w="2362036">
                  <a:extLst>
                    <a:ext uri="{9D8B030D-6E8A-4147-A177-3AD203B41FA5}">
                      <a16:colId xmlns:a16="http://schemas.microsoft.com/office/drawing/2014/main" val="2363182195"/>
                    </a:ext>
                  </a:extLst>
                </a:gridCol>
              </a:tblGrid>
              <a:tr h="333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Параметр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Судебная экспертиза</a:t>
                      </a: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Оценочная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деятельность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val="1018019537"/>
                  </a:ext>
                </a:extLst>
              </a:tr>
              <a:tr h="850523"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Форма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и требования к итоговому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документу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Заключение эксперта.</a:t>
                      </a:r>
                    </a:p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Гибкая форма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</a:p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(общие требования содержатся в ПК)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Отчет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об оценке.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Жесткая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форма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. Регламентируется 135-ФЗ и ФСО.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193129190"/>
                  </a:ext>
                </a:extLst>
              </a:tr>
              <a:tr h="333270"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Взаимодействие с участниками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Запрещено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Допустимо</a:t>
                      </a: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4040979470"/>
                  </a:ext>
                </a:extLst>
              </a:tr>
              <a:tr h="333270"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Исходная информация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Только из материалов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дела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Из любых источников</a:t>
                      </a: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399762056"/>
                  </a:ext>
                </a:extLst>
              </a:tr>
              <a:tr h="567015"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Ответственность</a:t>
                      </a:r>
                    </a:p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исполнителя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УК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РФ (ст.307, 310 и др.)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Основная: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по 135-ФЗ</a:t>
                      </a:r>
                    </a:p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Доп.: УК РФ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30047623"/>
                  </a:ext>
                </a:extLst>
              </a:tr>
              <a:tr h="850523"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Требования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к исполнителю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Общие требования к суд. эксперту (73-ФЗ + ПК) – </a:t>
                      </a:r>
                      <a:r>
                        <a:rPr lang="ru-RU" sz="1600" b="1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специальные знания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в области науки, техники, искусства или ремесла 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Членство в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СРОО (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образование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-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в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/o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+ 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дпо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по оценке), отсутствие судимости, 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страховка</a:t>
                      </a:r>
                    </a:p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+ 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КВАЛ. АТТЕСТАТ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505135062"/>
                  </a:ext>
                </a:extLst>
              </a:tr>
              <a:tr h="333270"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Основания для деятельности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Определение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суда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Договор</a:t>
                      </a: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62674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63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23900" y="1200329"/>
            <a:ext cx="7651126" cy="4526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u="sng" dirty="0" smtClean="0">
              <a:solidFill>
                <a:srgbClr val="FF0000"/>
              </a:solidFill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30</a:t>
            </a:fld>
            <a:endParaRPr lang="ru-RU" sz="1200" dirty="0">
              <a:latin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50900" y="1515580"/>
            <a:ext cx="811193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  <a:spcAft>
                <a:spcPts val="750"/>
              </a:spcAft>
            </a:pP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ПЛЕНУМ ВЕРХОВНОГО СУДА РОССИЙСКОЙ ФЕДЕРАЦИИ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750"/>
              </a:spcAft>
            </a:pP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750"/>
              </a:spcAft>
            </a:pP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ПОСТАНОВЛЕНИЕ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750"/>
              </a:spcAft>
            </a:pP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30 июня 2015 г. N 28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750"/>
              </a:spcAft>
            </a:pP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750"/>
              </a:spcAft>
            </a:pP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НЕКОТОРЫХ ВОПРОСАХ,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750"/>
              </a:spcAft>
            </a:pP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ВОЗНИКАЮЩИХ ПРИ РАССМОТРЕНИИ СУДАМИ ДЕЛ </a:t>
            </a:r>
            <a:endParaRPr lang="ru-RU" b="1" dirty="0" smtClean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750"/>
              </a:spcAft>
            </a:pPr>
            <a:r>
              <a:rPr lang="ru-RU" b="1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ОСПАРИВАНИИ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750"/>
              </a:spcAft>
            </a:pP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РЕЗУЛЬТАТОВ ОПРЕДЕЛЕНИЯ КАДАСТРОВОЙ СТОИМОСТИ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750"/>
              </a:spcAft>
            </a:pP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ОБЪЕКТОВ НЕДВИЖИМОСТИ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04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23900" y="1200329"/>
            <a:ext cx="7651126" cy="4526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u="sng" dirty="0" smtClean="0">
              <a:solidFill>
                <a:srgbClr val="FF0000"/>
              </a:solidFill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31</a:t>
            </a:fld>
            <a:endParaRPr lang="ru-RU" sz="1200" dirty="0">
              <a:latin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4743" y="722425"/>
            <a:ext cx="811193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20. Исследуя отчет об оценке объекта недвижимости, </a:t>
            </a:r>
            <a:r>
              <a:rPr lang="ru-RU" b="1" u="sng" dirty="0"/>
              <a:t>суд проверяет его на соответствие законодательству об оценочной деятельности, в том числе федеральным стандартам оценки </a:t>
            </a:r>
            <a:r>
              <a:rPr lang="ru-RU" dirty="0"/>
              <a:t>(</a:t>
            </a:r>
            <a:r>
              <a:rPr lang="ru-RU" dirty="0">
                <a:hlinkClick r:id="rId2"/>
              </a:rPr>
              <a:t>статьи 1</a:t>
            </a:r>
            <a:r>
              <a:rPr lang="ru-RU" dirty="0"/>
              <a:t>, </a:t>
            </a:r>
            <a:r>
              <a:rPr lang="ru-RU" dirty="0">
                <a:hlinkClick r:id="rId3"/>
              </a:rPr>
              <a:t>20</a:t>
            </a:r>
            <a:r>
              <a:rPr lang="ru-RU" dirty="0"/>
              <a:t> Закона об оценочной деятельности</a:t>
            </a:r>
            <a:r>
              <a:rPr lang="ru-RU" dirty="0" smtClean="0"/>
              <a:t>).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/>
              <a:t>23. В случае возникновения вопросов, требующих специальных знаний в области оценочной деятельности, суд по ходатайству лица, участвующего в деле, или по своей инициативе назначает экспертизу, определяя круг вопросов, подлежащих разрешению при ее проведении (статьи 79, 80 ГПК РФ, </a:t>
            </a:r>
            <a:r>
              <a:rPr lang="ru-RU" dirty="0">
                <a:hlinkClick r:id="rId4"/>
              </a:rPr>
              <a:t>статьи 77</a:t>
            </a:r>
            <a:r>
              <a:rPr lang="ru-RU" dirty="0"/>
              <a:t>, </a:t>
            </a:r>
            <a:r>
              <a:rPr lang="ru-RU" dirty="0">
                <a:hlinkClick r:id="rId5"/>
              </a:rPr>
              <a:t>78</a:t>
            </a:r>
            <a:r>
              <a:rPr lang="ru-RU" dirty="0"/>
              <a:t> КАС РФ).</a:t>
            </a:r>
          </a:p>
          <a:p>
            <a:pPr algn="just"/>
            <a:r>
              <a:rPr lang="ru-RU" b="1" dirty="0"/>
              <a:t>С учетом того, что результатом оценки является стоимость, определенная в отчете об оценке, экспертиза должна быть направлена на установление рыночной стоимости объекта недвижимости и </a:t>
            </a:r>
            <a:r>
              <a:rPr lang="ru-RU" b="1" dirty="0">
                <a:solidFill>
                  <a:srgbClr val="FF0000"/>
                </a:solidFill>
              </a:rPr>
              <a:t>включать проверку отчета на соответствие требованиям законодательства об оценочной деятельности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(</a:t>
            </a:r>
            <a:r>
              <a:rPr lang="ru-RU" dirty="0">
                <a:hlinkClick r:id="rId6"/>
              </a:rPr>
              <a:t>статьи 12</a:t>
            </a:r>
            <a:r>
              <a:rPr lang="ru-RU" dirty="0"/>
              <a:t> и </a:t>
            </a:r>
            <a:r>
              <a:rPr lang="ru-RU" dirty="0">
                <a:hlinkClick r:id="rId7"/>
              </a:rPr>
              <a:t>13</a:t>
            </a:r>
            <a:r>
              <a:rPr lang="ru-RU" dirty="0"/>
              <a:t> Закона об оценочной деятельности).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534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23900" y="1200329"/>
            <a:ext cx="7651126" cy="4526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u="sng" dirty="0" smtClean="0">
              <a:solidFill>
                <a:srgbClr val="FF0000"/>
              </a:solidFill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32</a:t>
            </a:fld>
            <a:endParaRPr lang="ru-RU" sz="1200" dirty="0">
              <a:latin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1389" y="631492"/>
            <a:ext cx="81538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/>
              <a:t>Суд может поставить перед экспертом </a:t>
            </a:r>
            <a:r>
              <a:rPr lang="ru-RU" sz="2000" b="1" u="sng" dirty="0" smtClean="0"/>
              <a:t>вопрос (ы):</a:t>
            </a:r>
          </a:p>
          <a:p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об </a:t>
            </a:r>
            <a:r>
              <a:rPr lang="ru-RU" dirty="0"/>
              <a:t>установлении рыночной стоимости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а </a:t>
            </a:r>
            <a:r>
              <a:rPr lang="ru-RU" dirty="0"/>
              <a:t>также о том, допущено ли оценщиком нарушение требований федеральных стандартов оценки, предъявляемых к форме и содержанию отчета, к описанию объекта оценки, к методам расчета рыночной стоимости конкретного объекта оценки, и иные нарушения, которые могли повлиять на определение итоговой величины рыночной стоимости, в том числе правильно ли определены факторы, влияющие на стоимость объекта недвижимости, допускались ли ошибки при выполнении математических действий, является ли информация, использованная оценщиком, достоверной, достаточной, проверяемой.</a:t>
            </a:r>
          </a:p>
        </p:txBody>
      </p:sp>
    </p:spTree>
    <p:extLst>
      <p:ext uri="{BB962C8B-B14F-4D97-AF65-F5344CB8AC3E}">
        <p14:creationId xmlns:p14="http://schemas.microsoft.com/office/powerpoint/2010/main" val="128991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23528" y="332656"/>
            <a:ext cx="86409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Распределение судебных расходов </a:t>
            </a:r>
          </a:p>
          <a:p>
            <a:pPr algn="ctr"/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по административным делам об оспаривании результатов определения КС</a:t>
            </a:r>
            <a:endParaRPr lang="ru-RU" sz="2800" dirty="0" smtClean="0"/>
          </a:p>
          <a:p>
            <a:pPr marL="446088" indent="-446088" algn="just">
              <a:buAutoNum type="arabicPeriod"/>
            </a:pP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33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902316"/>
            <a:ext cx="4043879" cy="39332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chemeClr val="tx1"/>
                </a:solidFill>
              </a:rPr>
              <a:t>Постановление КС РФ</a:t>
            </a:r>
          </a:p>
          <a:p>
            <a:pPr algn="ctr"/>
            <a:r>
              <a:rPr lang="ru-RU" sz="2400" b="1" u="sng" dirty="0">
                <a:solidFill>
                  <a:schemeClr val="tx1"/>
                </a:solidFill>
              </a:rPr>
              <a:t>о</a:t>
            </a:r>
            <a:r>
              <a:rPr lang="ru-RU" sz="2400" b="1" u="sng" dirty="0" smtClean="0">
                <a:solidFill>
                  <a:schemeClr val="tx1"/>
                </a:solidFill>
              </a:rPr>
              <a:t>т 11.07.2017 № 20-П:</a:t>
            </a:r>
          </a:p>
          <a:p>
            <a:pPr algn="ctr"/>
            <a:endParaRPr lang="ru-RU" sz="2400" b="1" u="sng" dirty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 … даже в тех случаях, когда: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а</a:t>
            </a:r>
            <a:r>
              <a:rPr lang="ru-RU" sz="2000" b="1" dirty="0" smtClean="0">
                <a:solidFill>
                  <a:schemeClr val="tx1"/>
                </a:solidFill>
              </a:rPr>
              <a:t>) ранее определенная в порядке массовой оценки КС данного объекта </a:t>
            </a:r>
            <a:r>
              <a:rPr lang="ru-RU" sz="2000" b="1" u="sng" dirty="0" smtClean="0">
                <a:solidFill>
                  <a:srgbClr val="FF0000"/>
                </a:solidFill>
              </a:rPr>
              <a:t>НАСТОЛЬКО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u="sng" dirty="0" smtClean="0">
                <a:solidFill>
                  <a:srgbClr val="FF0000"/>
                </a:solidFill>
              </a:rPr>
              <a:t>превышает</a:t>
            </a:r>
            <a:r>
              <a:rPr lang="ru-RU" sz="2000" b="1" dirty="0" smtClean="0">
                <a:solidFill>
                  <a:schemeClr val="tx1"/>
                </a:solidFill>
              </a:rPr>
              <a:t> его КС, установленную судом в размере его РС, что это …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63778" y="1902316"/>
            <a:ext cx="4043879" cy="39332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chemeClr val="tx1"/>
                </a:solidFill>
              </a:rPr>
              <a:t>Проект ФЗ о внесении изменений в КАС РФ:</a:t>
            </a:r>
            <a:endParaRPr lang="ru-RU" sz="2400" b="1" u="sng" dirty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Судебные расходы взыскиваются с административного ответчика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в случаях удовлетворения </a:t>
            </a:r>
            <a:r>
              <a:rPr lang="ru-RU" b="1" dirty="0" smtClean="0">
                <a:solidFill>
                  <a:schemeClr val="tx1"/>
                </a:solidFill>
              </a:rPr>
              <a:t>требований: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2)</a:t>
            </a:r>
            <a:r>
              <a:rPr lang="ru-RU" b="1" dirty="0">
                <a:solidFill>
                  <a:schemeClr val="tx1"/>
                </a:solidFill>
              </a:rPr>
              <a:t> </a:t>
            </a:r>
            <a:r>
              <a:rPr lang="ru-RU" b="1" dirty="0" smtClean="0">
                <a:solidFill>
                  <a:schemeClr val="tx1"/>
                </a:solidFill>
              </a:rPr>
              <a:t>… </a:t>
            </a:r>
            <a:r>
              <a:rPr lang="ru-RU" b="1" dirty="0">
                <a:solidFill>
                  <a:schemeClr val="tx1"/>
                </a:solidFill>
              </a:rPr>
              <a:t>когда ранее определенная в порядке массовой оценки </a:t>
            </a:r>
            <a:r>
              <a:rPr lang="ru-RU" b="1" dirty="0" smtClean="0">
                <a:solidFill>
                  <a:schemeClr val="tx1"/>
                </a:solidFill>
              </a:rPr>
              <a:t>КС объекта </a:t>
            </a:r>
            <a:r>
              <a:rPr lang="ru-RU" b="1" dirty="0">
                <a:solidFill>
                  <a:schemeClr val="tx1"/>
                </a:solidFill>
              </a:rPr>
              <a:t>недвижимости </a:t>
            </a:r>
            <a:r>
              <a:rPr lang="ru-RU" b="1" u="sng" dirty="0" smtClean="0">
                <a:solidFill>
                  <a:srgbClr val="FF0000"/>
                </a:solidFill>
              </a:rPr>
              <a:t>ЯВНО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u="sng" dirty="0" smtClean="0">
                <a:solidFill>
                  <a:srgbClr val="FF0000"/>
                </a:solidFill>
              </a:rPr>
              <a:t>превышает</a:t>
            </a:r>
            <a:r>
              <a:rPr lang="ru-RU" b="1" dirty="0" smtClean="0">
                <a:solidFill>
                  <a:schemeClr val="tx1"/>
                </a:solidFill>
              </a:rPr>
              <a:t> его КС, </a:t>
            </a:r>
            <a:r>
              <a:rPr lang="ru-RU" b="1" dirty="0">
                <a:solidFill>
                  <a:schemeClr val="tx1"/>
                </a:solidFill>
              </a:rPr>
              <a:t>установленную судом в размере его рыночной стоимости.".</a:t>
            </a:r>
          </a:p>
          <a:p>
            <a:pPr algn="ctr"/>
            <a:endParaRPr lang="ru-RU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66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51520" y="692696"/>
            <a:ext cx="864095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/>
              <a:t>НАШЕ ПРЕДЛОЖЕНИЕ:</a:t>
            </a:r>
          </a:p>
          <a:p>
            <a:pPr algn="just"/>
            <a:endParaRPr lang="ru-RU" sz="2400" b="1" dirty="0" smtClean="0"/>
          </a:p>
          <a:p>
            <a:pPr algn="ctr"/>
            <a:endParaRPr lang="ru-RU" sz="2800" b="1" dirty="0" smtClean="0"/>
          </a:p>
          <a:p>
            <a:pPr algn="just"/>
            <a:r>
              <a:rPr lang="ru-RU" sz="2400" dirty="0" smtClean="0"/>
              <a:t>Ввести норму, устанавливающую количественную величину существенности («явности») превышения (отклонения) КС и РС.</a:t>
            </a:r>
          </a:p>
          <a:p>
            <a:pPr algn="just"/>
            <a:endParaRPr lang="ru-RU" sz="2400" dirty="0"/>
          </a:p>
          <a:p>
            <a:pPr algn="ctr"/>
            <a:r>
              <a:rPr lang="ru-RU" sz="2800" b="1" u="sng" dirty="0" smtClean="0"/>
              <a:t>Варианты: от 30 до 50 %</a:t>
            </a:r>
          </a:p>
          <a:p>
            <a:pPr marL="446088" indent="-446088" algn="just">
              <a:buAutoNum type="arabicPeriod"/>
            </a:pP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34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11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467544" y="3429000"/>
            <a:ext cx="8435281" cy="792088"/>
          </a:xfrm>
        </p:spPr>
        <p:txBody>
          <a:bodyPr/>
          <a:lstStyle/>
          <a:p>
            <a:pPr algn="r"/>
            <a:r>
              <a:rPr lang="en-US" dirty="0" smtClean="0"/>
              <a:t>                                                                                                                                                      </a:t>
            </a:r>
            <a:endParaRPr lang="ru-RU" dirty="0" smtClean="0"/>
          </a:p>
          <a:p>
            <a:pPr algn="r"/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3547" y="260648"/>
            <a:ext cx="8496944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 smtClean="0">
              <a:solidFill>
                <a:schemeClr val="bg2">
                  <a:lumMod val="10000"/>
                </a:schemeClr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СПАСИБО ЗА ВНИМАНИЕ !</a:t>
            </a:r>
          </a:p>
          <a:p>
            <a:pPr algn="ctr"/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algn="ctr"/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sz="2400" b="1" u="sng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КОНТАКТЫ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: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</a:b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Кулаков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Кирилл Юрьевич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,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Президент Союза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ФЭСэ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,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Вице-президент Ассоциации «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Объединение СРО оценщиков»,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Вице-президент СРО РАО,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Первый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заместитель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Генерального директора ЦНЭС,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профессор МГСУ, д.э.н.,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FRICS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,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REV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ru-RU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</a:br>
            <a:endParaRPr lang="ru-RU" dirty="0">
              <a:solidFill>
                <a:schemeClr val="bg2">
                  <a:lumMod val="10000"/>
                </a:schemeClr>
              </a:solidFill>
              <a:latin typeface="Arial" charset="0"/>
              <a:cs typeface="Arial" charset="0"/>
            </a:endParaRPr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ru-RU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</a:br>
            <a:endParaRPr lang="en-US" dirty="0" smtClean="0">
              <a:solidFill>
                <a:schemeClr val="bg2">
                  <a:lumMod val="10000"/>
                </a:schemeClr>
              </a:solidFill>
              <a:latin typeface="Arial" charset="0"/>
              <a:cs typeface="Arial" charset="0"/>
            </a:endParaRPr>
          </a:p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Моб.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тел.: 8-916-688-06-25</a:t>
            </a:r>
          </a:p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Е-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mail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: 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kkulakov@bk.ru</a:t>
            </a:r>
          </a:p>
          <a:p>
            <a:endParaRPr lang="ru-RU" dirty="0" smtClean="0">
              <a:solidFill>
                <a:schemeClr val="bg2">
                  <a:lumMod val="1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rgbClr val="9999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Об ассоциации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rgbClr val="9999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43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Саморегулируемая организация Региональная ассоциация оценщиков создана в результате многочисленных инициатив коллег из различных регионов России. СРО РАО  - это объединение людей, заинтересованных в развитии оценочной деятельности в России, повышении качества </a:t>
            </a:r>
          </a:p>
        </p:txBody>
      </p:sp>
    </p:spTree>
    <p:extLst>
      <p:ext uri="{BB962C8B-B14F-4D97-AF65-F5344CB8AC3E}">
        <p14:creationId xmlns:p14="http://schemas.microsoft.com/office/powerpoint/2010/main" val="255472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713767" y="1914609"/>
            <a:ext cx="4267200" cy="161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b="1" dirty="0">
                <a:solidFill>
                  <a:srgbClr val="FF0000"/>
                </a:solidFill>
              </a:rPr>
              <a:t>Строительно-техническая</a:t>
            </a:r>
          </a:p>
          <a:p>
            <a:pPr lvl="0"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исследование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строительных объектов 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территории, 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функционально связанной с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ними, 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том числе с целью проведения </a:t>
            </a:r>
            <a:r>
              <a:rPr lang="ru-RU" sz="1400" b="1" u="sng" dirty="0">
                <a:solidFill>
                  <a:srgbClr val="FF0000"/>
                </a:solidFill>
              </a:rPr>
              <a:t>их </a:t>
            </a:r>
            <a:r>
              <a:rPr lang="ru-RU" sz="1400" b="1" u="sng" dirty="0" smtClean="0">
                <a:solidFill>
                  <a:srgbClr val="FF0000"/>
                </a:solidFill>
              </a:rPr>
              <a:t>оценки</a:t>
            </a:r>
            <a:endParaRPr lang="ru-RU" sz="1400" b="1" u="sng" dirty="0">
              <a:solidFill>
                <a:srgbClr val="FF0000"/>
              </a:solidFill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4</a:t>
            </a:fld>
            <a:endParaRPr lang="ru-RU" sz="1200" dirty="0">
              <a:latin typeface="Calibri" panose="020F0502020204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6777" y="1914609"/>
            <a:ext cx="4043879" cy="161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Автотехническая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исследование ТС в целях определения стоимости восстановительного ремонта 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и оценки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7663" y="461872"/>
            <a:ext cx="843280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Перечень родов </a:t>
            </a:r>
            <a:r>
              <a:rPr lang="ru-RU" sz="28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</a:t>
            </a:r>
            <a:r>
              <a:rPr lang="ru-RU" sz="28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видов) судебных экспертиз, 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 вопросами по определению стоимости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(Приказ Минюста РФ 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от 27.12.2012 № </a:t>
            </a:r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237) </a:t>
            </a:r>
            <a:endParaRPr lang="ru-RU" sz="20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13767" y="4085260"/>
            <a:ext cx="4191555" cy="18206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Финансово-экономическая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исследование показателей 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финансового состояния 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и финансово-экономической деятельности хозяйствующего субъекта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2898" y="4085260"/>
            <a:ext cx="4127759" cy="18206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Товароведческая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Исследование </a:t>
            </a:r>
            <a:r>
              <a:rPr lang="ru-RU" sz="1400" b="1" dirty="0" err="1" smtClean="0">
                <a:solidFill>
                  <a:schemeClr val="accent1">
                    <a:lumMod val="75000"/>
                  </a:schemeClr>
                </a:solidFill>
              </a:rPr>
              <a:t>пром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. и </a:t>
            </a:r>
            <a:r>
              <a:rPr lang="ru-RU" sz="1400" b="1" dirty="0" err="1" smtClean="0">
                <a:solidFill>
                  <a:schemeClr val="accent1">
                    <a:lumMod val="75000"/>
                  </a:schemeClr>
                </a:solidFill>
              </a:rPr>
              <a:t>прод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. товаров,</a:t>
            </a:r>
          </a:p>
          <a:p>
            <a:pPr algn="ctr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в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 том числе с целью их оценки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8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5</a:t>
            </a:fld>
            <a:endParaRPr lang="ru-RU" sz="1200" dirty="0">
              <a:latin typeface="Calibri" panose="020F0502020204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6777" y="1914609"/>
            <a:ext cx="4043879" cy="18206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Машины и оборудование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7663" y="773761"/>
            <a:ext cx="84328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К КАКОМУ РОДУ (ВИДУ) СУДЕБНЫХ ЭКСПЕРТИЗ 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ОТНЕСТИ ОПРЕДЕЛЕНИЕ СТОИМОСТИ СЛЕДУЮЩИХ ОБЪЕКТОВ ?</a:t>
            </a:r>
            <a:endParaRPr lang="ru-RU" sz="20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89412" y="4085260"/>
            <a:ext cx="4191555" cy="18206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Бизнес;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Права требования;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Интеллектуальная собственность;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Нематериальные активы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2898" y="4085260"/>
            <a:ext cx="4127759" cy="18206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Упущенная выгода;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ущерб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89411" y="1914609"/>
            <a:ext cx="4191555" cy="18206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Ставка арендной платы;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Право аренды;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Право реализации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инвест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. проекта;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Сервитут</a:t>
            </a:r>
          </a:p>
          <a:p>
            <a:pPr algn="ctr"/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87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6</a:t>
            </a:fld>
            <a:endParaRPr lang="ru-RU" sz="1200" dirty="0">
              <a:latin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5599" y="433519"/>
            <a:ext cx="84328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А что в оценочной деятельности 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8121" y="2077642"/>
            <a:ext cx="4043879" cy="39332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rgbClr val="FF0000"/>
                </a:solidFill>
              </a:rPr>
              <a:t>До 01.04.2018 г.</a:t>
            </a:r>
            <a:r>
              <a:rPr lang="ru-RU" sz="2400" b="1" u="sng" dirty="0" smtClean="0">
                <a:solidFill>
                  <a:srgbClr val="FF0000"/>
                </a:solidFill>
              </a:rPr>
              <a:t>:</a:t>
            </a:r>
            <a:endParaRPr lang="ru-RU" sz="2400" b="1" u="sng" dirty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ОДНО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направление –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оценка стоимости предприятия (бизнеса),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включающее оценку </a:t>
            </a:r>
          </a:p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любых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объектов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44522" y="2077642"/>
            <a:ext cx="4043879" cy="39332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rgbClr val="FF0000"/>
                </a:solidFill>
              </a:rPr>
              <a:t>После 01.04.2018: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ТРИ НАПРАВЛЕНИЯ: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Недвижимость;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Движимое имущество;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Бизнес, включая ОИС и НМА </a:t>
            </a:r>
          </a:p>
          <a:p>
            <a:pPr algn="ctr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000" b="1" u="sng" dirty="0">
                <a:solidFill>
                  <a:srgbClr val="FF0000"/>
                </a:solidFill>
              </a:rPr>
              <a:t>В перспективе</a:t>
            </a:r>
            <a:r>
              <a:rPr lang="ru-RU" sz="2000" b="1" u="sng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endParaRPr lang="ru-RU" sz="2000" b="1" u="sng" dirty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- 8 уровней с подуровнями</a:t>
            </a:r>
          </a:p>
        </p:txBody>
      </p:sp>
    </p:spTree>
    <p:extLst>
      <p:ext uri="{BB962C8B-B14F-4D97-AF65-F5344CB8AC3E}">
        <p14:creationId xmlns:p14="http://schemas.microsoft.com/office/powerpoint/2010/main" val="418056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7</a:t>
            </a:fld>
            <a:endParaRPr lang="ru-RU" sz="1200" dirty="0">
              <a:latin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5599" y="263398"/>
            <a:ext cx="84328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Каковы перспективы 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р</a:t>
            </a:r>
            <a:r>
              <a:rPr lang="ru-RU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азвития судебно-экспертной деятельности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8094" y="1361716"/>
            <a:ext cx="8661990" cy="8782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Проект ФЗ «О судебно-экспертной деятельности в РФ»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0445" y="3466213"/>
            <a:ext cx="2659323" cy="5769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СЕРТИФИКАЦИЯ КОМПЕТЕНЦИИ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0443" y="2492310"/>
            <a:ext cx="2659324" cy="5769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ЭКСПЕРТНАЯ СПЕЦИАЛЬНОСТЬ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0443" y="4377816"/>
            <a:ext cx="2659324" cy="839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ГОСУДАРСТВЕННЫЙ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РЕЕСТР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СУД. ЭКСПЕРТОВ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58387" y="3773808"/>
            <a:ext cx="3530009" cy="7966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ВАЛИДАЦИЯ -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ОЦЕНКА ПРИГОДНОСТИ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МЕТОД. МАТЕРИАЛОВ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58389" y="2514322"/>
            <a:ext cx="3530009" cy="4415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НАЦ. СТАНДАРТ СЭД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58392" y="4671236"/>
            <a:ext cx="3530009" cy="7966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СЕРТИФИКАЦИЯ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НАУЧНО-МЕТОДИЧЕСКОГО ОБЕСПЕЧЕНИЯ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58388" y="3076351"/>
            <a:ext cx="3530009" cy="5769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СТАНДАРТИЗАЦИЯ СЭД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58392" y="5623873"/>
            <a:ext cx="3530009" cy="7966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ГОС. РЕЕСТР и ГОС. ФОНД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МЕТОД. МАТЕРИАЛОВ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 ПРОИЗВОДСТВУ СЭ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0445" y="5369441"/>
            <a:ext cx="2659324" cy="839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ЛИЦЕНЗИРОВАНИЕ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НЕГОС. СЭО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42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45568" y="564413"/>
            <a:ext cx="73686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ПРИОРИТЕТНАЯ ЗАДАЧА:</a:t>
            </a:r>
            <a:endParaRPr lang="ru-RU" sz="3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3900" y="1200329"/>
            <a:ext cx="7651126" cy="4526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</a:rPr>
              <a:t>СИНХРОНИЗАЦИЯ ТРЕБОВАНИЙ</a:t>
            </a:r>
          </a:p>
          <a:p>
            <a:pPr algn="ctr"/>
            <a:r>
              <a:rPr lang="ru-RU" sz="2800" b="1" u="sng" dirty="0">
                <a:solidFill>
                  <a:srgbClr val="FF0000"/>
                </a:solidFill>
              </a:rPr>
              <a:t>в</a:t>
            </a:r>
            <a:r>
              <a:rPr lang="ru-RU" sz="2800" b="1" u="sng" dirty="0" smtClean="0">
                <a:solidFill>
                  <a:srgbClr val="FF0000"/>
                </a:solidFill>
              </a:rPr>
              <a:t> СЭД и ОД:</a:t>
            </a:r>
          </a:p>
          <a:p>
            <a:pPr algn="ctr"/>
            <a:endParaRPr lang="ru-RU" sz="2800" b="1" u="sng" dirty="0" smtClean="0">
              <a:solidFill>
                <a:srgbClr val="FF0000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к образованию и уровню компетентности исполнителя (суд. эксперта / оценщика);</a:t>
            </a:r>
          </a:p>
          <a:p>
            <a:pPr marL="342900" indent="-342900" algn="just">
              <a:buFontTx/>
              <a:buChar char="-"/>
            </a:pP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научно-методическому обеспечению;</a:t>
            </a:r>
          </a:p>
          <a:p>
            <a:pPr marL="342900" indent="-342900" algn="just">
              <a:buFontTx/>
              <a:buChar char="-"/>
            </a:pP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р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одам (видам) / направлениям 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8</a:t>
            </a:fld>
            <a:endParaRPr lang="ru-RU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52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4"/>
          <p:cNvSpPr>
            <a:spLocks noChangeArrowheads="1"/>
          </p:cNvSpPr>
          <p:nvPr/>
        </p:nvSpPr>
        <p:spPr bwMode="auto">
          <a:xfrm>
            <a:off x="157153" y="1228707"/>
            <a:ext cx="874719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32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ВЫСШЕЕ ОБРАЗОВАНИЕ </a:t>
            </a:r>
          </a:p>
          <a:p>
            <a:pPr algn="ctr"/>
            <a:r>
              <a:rPr lang="ru-RU" altLang="ru-RU" sz="32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+ ДПО по </a:t>
            </a:r>
            <a:r>
              <a:rPr lang="ru-RU" altLang="ru-RU" sz="3200" b="1" u="sng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конкретной</a:t>
            </a:r>
            <a:r>
              <a:rPr lang="ru-RU" altLang="ru-RU" sz="32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экспертной специальности</a:t>
            </a:r>
            <a:endParaRPr lang="ru-RU" altLang="ru-RU" sz="3200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16950" y="6604000"/>
            <a:ext cx="52705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859AF2-078F-4A91-9584-D4627F234476}" type="slidenum">
              <a:rPr lang="ru-RU" altLang="ru-RU" sz="100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altLang="ru-RU" sz="1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6244" y="315686"/>
            <a:ext cx="73686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Про образование: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79299" y="2492310"/>
            <a:ext cx="3077538" cy="5769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ОПЫТ НИУ МГСУ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67664" y="2492310"/>
            <a:ext cx="2957035" cy="5769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ОПЫТ РГУП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9299" y="3313811"/>
            <a:ext cx="3077538" cy="28176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Магистерская программа и программа проф. переподготовки: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«Судебная строительно-техническая и стоимостная экспертизы объектов недвижимости»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67664" y="3313812"/>
            <a:ext cx="3077538" cy="28176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Программы проф. переподготовки:</a:t>
            </a:r>
          </a:p>
          <a:p>
            <a:pPr algn="ctr"/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«Финансово-экономическая судебная экспертиза»;</a:t>
            </a:r>
          </a:p>
          <a:p>
            <a:pPr algn="ctr"/>
            <a:endParaRPr lang="ru-RU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«Судебно-оценочная экспертиза»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64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Стандартная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4334BE4C-A307-4081-B6CA-378C2788C8EA}" vid="{931854DB-B4CE-4A06-BD6A-1123E4B9AD28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4879</TotalTime>
  <Words>1504</Words>
  <Application>Microsoft Office PowerPoint</Application>
  <PresentationFormat>Экран (4:3)</PresentationFormat>
  <Paragraphs>337</Paragraphs>
  <Slides>35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2" baseType="lpstr">
      <vt:lpstr>SimSun</vt:lpstr>
      <vt:lpstr>&amp;quot</vt:lpstr>
      <vt:lpstr>Arial</vt:lpstr>
      <vt:lpstr>Calibri</vt:lpstr>
      <vt:lpstr>Georgia</vt:lpstr>
      <vt:lpstr>Times New Roman</vt:lpstr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Маша Чеснокова</dc:creator>
  <cp:lastModifiedBy>Кирилл</cp:lastModifiedBy>
  <cp:revision>131</cp:revision>
  <dcterms:created xsi:type="dcterms:W3CDTF">2016-10-03T12:45:45Z</dcterms:created>
  <dcterms:modified xsi:type="dcterms:W3CDTF">2018-09-28T04:13:24Z</dcterms:modified>
</cp:coreProperties>
</file>